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72" r:id="rId5"/>
    <p:sldId id="273" r:id="rId6"/>
    <p:sldId id="261" r:id="rId7"/>
    <p:sldId id="262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70775" y="2244344"/>
            <a:ext cx="11121390" cy="4613910"/>
          </a:xfrm>
          <a:custGeom>
            <a:avLst/>
            <a:gdLst/>
            <a:ahLst/>
            <a:cxnLst/>
            <a:rect l="l" t="t" r="r" b="b"/>
            <a:pathLst>
              <a:path w="11121390" h="4613909">
                <a:moveTo>
                  <a:pt x="0" y="4613656"/>
                </a:moveTo>
                <a:lnTo>
                  <a:pt x="11121263" y="4613656"/>
                </a:lnTo>
                <a:lnTo>
                  <a:pt x="11121263" y="0"/>
                </a:lnTo>
                <a:lnTo>
                  <a:pt x="0" y="0"/>
                </a:lnTo>
                <a:lnTo>
                  <a:pt x="0" y="4613656"/>
                </a:lnTo>
                <a:close/>
              </a:path>
            </a:pathLst>
          </a:custGeom>
          <a:solidFill>
            <a:srgbClr val="FFFFFF">
              <a:alpha val="7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896619"/>
            <a:ext cx="12192000" cy="1348105"/>
          </a:xfrm>
          <a:custGeom>
            <a:avLst/>
            <a:gdLst/>
            <a:ahLst/>
            <a:cxnLst/>
            <a:rect l="l" t="t" r="r" b="b"/>
            <a:pathLst>
              <a:path w="12192000" h="1348105">
                <a:moveTo>
                  <a:pt x="12192000" y="0"/>
                </a:moveTo>
                <a:lnTo>
                  <a:pt x="0" y="0"/>
                </a:lnTo>
                <a:lnTo>
                  <a:pt x="0" y="1347724"/>
                </a:lnTo>
                <a:lnTo>
                  <a:pt x="12192000" y="13477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962405"/>
            <a:ext cx="1007110" cy="1216660"/>
          </a:xfrm>
          <a:custGeom>
            <a:avLst/>
            <a:gdLst/>
            <a:ahLst/>
            <a:cxnLst/>
            <a:rect l="l" t="t" r="r" b="b"/>
            <a:pathLst>
              <a:path w="1007110" h="1216660">
                <a:moveTo>
                  <a:pt x="1006767" y="0"/>
                </a:moveTo>
                <a:lnTo>
                  <a:pt x="0" y="0"/>
                </a:lnTo>
                <a:lnTo>
                  <a:pt x="0" y="1216152"/>
                </a:lnTo>
                <a:lnTo>
                  <a:pt x="1006767" y="1216152"/>
                </a:lnTo>
                <a:lnTo>
                  <a:pt x="1006767" y="0"/>
                </a:lnTo>
                <a:close/>
              </a:path>
            </a:pathLst>
          </a:custGeom>
          <a:solidFill>
            <a:srgbClr val="96A7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06767" y="0"/>
            <a:ext cx="64135" cy="6858000"/>
          </a:xfrm>
          <a:custGeom>
            <a:avLst/>
            <a:gdLst/>
            <a:ahLst/>
            <a:cxnLst/>
            <a:rect l="l" t="t" r="r" b="b"/>
            <a:pathLst>
              <a:path w="64134" h="6858000">
                <a:moveTo>
                  <a:pt x="64008" y="0"/>
                </a:moveTo>
                <a:lnTo>
                  <a:pt x="0" y="0"/>
                </a:lnTo>
                <a:lnTo>
                  <a:pt x="0" y="6858002"/>
                </a:lnTo>
                <a:lnTo>
                  <a:pt x="64008" y="6858002"/>
                </a:lnTo>
                <a:lnTo>
                  <a:pt x="64008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677536" y="0"/>
            <a:ext cx="7514590" cy="6858000"/>
          </a:xfrm>
          <a:custGeom>
            <a:avLst/>
            <a:gdLst/>
            <a:ahLst/>
            <a:cxnLst/>
            <a:rect l="l" t="t" r="r" b="b"/>
            <a:pathLst>
              <a:path w="7514590" h="6858000">
                <a:moveTo>
                  <a:pt x="7514463" y="0"/>
                </a:moveTo>
                <a:lnTo>
                  <a:pt x="0" y="0"/>
                </a:lnTo>
                <a:lnTo>
                  <a:pt x="0" y="6858000"/>
                </a:lnTo>
                <a:lnTo>
                  <a:pt x="7514463" y="6858000"/>
                </a:lnTo>
                <a:lnTo>
                  <a:pt x="7514463" y="0"/>
                </a:lnTo>
                <a:close/>
              </a:path>
            </a:pathLst>
          </a:custGeom>
          <a:solidFill>
            <a:srgbClr val="FFFFFF">
              <a:alpha val="7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613528" y="0"/>
            <a:ext cx="64135" cy="6858000"/>
          </a:xfrm>
          <a:custGeom>
            <a:avLst/>
            <a:gdLst/>
            <a:ahLst/>
            <a:cxnLst/>
            <a:rect l="l" t="t" r="r" b="b"/>
            <a:pathLst>
              <a:path w="64135" h="6858000">
                <a:moveTo>
                  <a:pt x="64008" y="0"/>
                </a:moveTo>
                <a:lnTo>
                  <a:pt x="0" y="0"/>
                </a:lnTo>
                <a:lnTo>
                  <a:pt x="0" y="6858002"/>
                </a:lnTo>
                <a:lnTo>
                  <a:pt x="64008" y="6858002"/>
                </a:lnTo>
                <a:lnTo>
                  <a:pt x="64008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65776" y="5478779"/>
            <a:ext cx="442722" cy="3467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6451" y="1821256"/>
            <a:ext cx="3655060" cy="3592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25627"/>
            <a:ext cx="12192000" cy="5201920"/>
          </a:xfrm>
          <a:custGeom>
            <a:avLst/>
            <a:gdLst/>
            <a:ahLst/>
            <a:cxnLst/>
            <a:rect l="l" t="t" r="r" b="b"/>
            <a:pathLst>
              <a:path w="12192000" h="5201920">
                <a:moveTo>
                  <a:pt x="12192000" y="0"/>
                </a:moveTo>
                <a:lnTo>
                  <a:pt x="0" y="0"/>
                </a:lnTo>
                <a:lnTo>
                  <a:pt x="0" y="5201793"/>
                </a:lnTo>
                <a:lnTo>
                  <a:pt x="12192000" y="5201793"/>
                </a:lnTo>
                <a:lnTo>
                  <a:pt x="12192000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889698"/>
            <a:ext cx="1031875" cy="5078095"/>
          </a:xfrm>
          <a:custGeom>
            <a:avLst/>
            <a:gdLst/>
            <a:ahLst/>
            <a:cxnLst/>
            <a:rect l="l" t="t" r="r" b="b"/>
            <a:pathLst>
              <a:path w="1031875" h="5078095">
                <a:moveTo>
                  <a:pt x="0" y="5077714"/>
                </a:moveTo>
                <a:lnTo>
                  <a:pt x="1031875" y="5077714"/>
                </a:lnTo>
                <a:lnTo>
                  <a:pt x="1031875" y="0"/>
                </a:lnTo>
                <a:lnTo>
                  <a:pt x="0" y="0"/>
                </a:lnTo>
                <a:lnTo>
                  <a:pt x="0" y="5077714"/>
                </a:lnTo>
                <a:close/>
              </a:path>
            </a:pathLst>
          </a:custGeom>
          <a:solidFill>
            <a:srgbClr val="96A7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31874" y="0"/>
            <a:ext cx="64135" cy="6858000"/>
          </a:xfrm>
          <a:custGeom>
            <a:avLst/>
            <a:gdLst/>
            <a:ahLst/>
            <a:cxnLst/>
            <a:rect l="l" t="t" r="r" b="b"/>
            <a:pathLst>
              <a:path w="64134" h="6858000">
                <a:moveTo>
                  <a:pt x="64008" y="0"/>
                </a:moveTo>
                <a:lnTo>
                  <a:pt x="0" y="0"/>
                </a:lnTo>
                <a:lnTo>
                  <a:pt x="0" y="6858002"/>
                </a:lnTo>
                <a:lnTo>
                  <a:pt x="64008" y="6858002"/>
                </a:lnTo>
                <a:lnTo>
                  <a:pt x="64008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055477" y="0"/>
            <a:ext cx="64135" cy="6858000"/>
          </a:xfrm>
          <a:custGeom>
            <a:avLst/>
            <a:gdLst/>
            <a:ahLst/>
            <a:cxnLst/>
            <a:rect l="l" t="t" r="r" b="b"/>
            <a:pathLst>
              <a:path w="64134" h="6858000">
                <a:moveTo>
                  <a:pt x="64007" y="0"/>
                </a:moveTo>
                <a:lnTo>
                  <a:pt x="0" y="0"/>
                </a:lnTo>
                <a:lnTo>
                  <a:pt x="0" y="6858002"/>
                </a:lnTo>
                <a:lnTo>
                  <a:pt x="64007" y="6858002"/>
                </a:lnTo>
                <a:lnTo>
                  <a:pt x="64007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1119485" y="896048"/>
            <a:ext cx="1071245" cy="5078095"/>
          </a:xfrm>
          <a:custGeom>
            <a:avLst/>
            <a:gdLst/>
            <a:ahLst/>
            <a:cxnLst/>
            <a:rect l="l" t="t" r="r" b="b"/>
            <a:pathLst>
              <a:path w="1071245" h="5078095">
                <a:moveTo>
                  <a:pt x="1070775" y="0"/>
                </a:moveTo>
                <a:lnTo>
                  <a:pt x="0" y="0"/>
                </a:lnTo>
                <a:lnTo>
                  <a:pt x="0" y="5077714"/>
                </a:lnTo>
                <a:lnTo>
                  <a:pt x="1070775" y="5077714"/>
                </a:lnTo>
                <a:lnTo>
                  <a:pt x="1070775" y="0"/>
                </a:lnTo>
                <a:close/>
              </a:path>
            </a:pathLst>
          </a:custGeom>
          <a:solidFill>
            <a:srgbClr val="EBE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1119485" y="-63"/>
            <a:ext cx="1071245" cy="6858634"/>
          </a:xfrm>
          <a:custGeom>
            <a:avLst/>
            <a:gdLst/>
            <a:ahLst/>
            <a:cxnLst/>
            <a:rect l="l" t="t" r="r" b="b"/>
            <a:pathLst>
              <a:path w="1071245" h="6858634">
                <a:moveTo>
                  <a:pt x="1070775" y="6027496"/>
                </a:moveTo>
                <a:lnTo>
                  <a:pt x="0" y="6027496"/>
                </a:lnTo>
                <a:lnTo>
                  <a:pt x="0" y="6858063"/>
                </a:lnTo>
                <a:lnTo>
                  <a:pt x="1070775" y="6858063"/>
                </a:lnTo>
                <a:lnTo>
                  <a:pt x="1070775" y="6027496"/>
                </a:lnTo>
                <a:close/>
              </a:path>
              <a:path w="1071245" h="6858634">
                <a:moveTo>
                  <a:pt x="1070775" y="0"/>
                </a:moveTo>
                <a:lnTo>
                  <a:pt x="0" y="0"/>
                </a:lnTo>
                <a:lnTo>
                  <a:pt x="0" y="825690"/>
                </a:lnTo>
                <a:lnTo>
                  <a:pt x="1070775" y="825690"/>
                </a:lnTo>
                <a:lnTo>
                  <a:pt x="1070775" y="0"/>
                </a:lnTo>
                <a:close/>
              </a:path>
            </a:pathLst>
          </a:custGeom>
          <a:solidFill>
            <a:srgbClr val="96A7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677536" y="0"/>
            <a:ext cx="7514590" cy="6858000"/>
          </a:xfrm>
          <a:custGeom>
            <a:avLst/>
            <a:gdLst/>
            <a:ahLst/>
            <a:cxnLst/>
            <a:rect l="l" t="t" r="r" b="b"/>
            <a:pathLst>
              <a:path w="7514590" h="6858000">
                <a:moveTo>
                  <a:pt x="7514463" y="0"/>
                </a:moveTo>
                <a:lnTo>
                  <a:pt x="0" y="0"/>
                </a:lnTo>
                <a:lnTo>
                  <a:pt x="0" y="6858000"/>
                </a:lnTo>
                <a:lnTo>
                  <a:pt x="7514463" y="6858000"/>
                </a:lnTo>
                <a:lnTo>
                  <a:pt x="7514463" y="0"/>
                </a:lnTo>
                <a:close/>
              </a:path>
            </a:pathLst>
          </a:custGeom>
          <a:solidFill>
            <a:srgbClr val="FFFFFF">
              <a:alpha val="7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91151" y="224154"/>
            <a:ext cx="2409697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9300" y="1948053"/>
            <a:ext cx="9923145" cy="3325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1" y="1981200"/>
            <a:ext cx="8252714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1420" marR="5080" indent="-1188720">
              <a:lnSpc>
                <a:spcPct val="100000"/>
              </a:lnSpc>
              <a:spcBef>
                <a:spcPts val="95"/>
              </a:spcBef>
              <a:tabLst>
                <a:tab pos="3093085" algn="l"/>
                <a:tab pos="3117850" algn="l"/>
                <a:tab pos="4935220" algn="l"/>
                <a:tab pos="5093335" algn="l"/>
              </a:tabLst>
            </a:pPr>
            <a:r>
              <a:rPr sz="2800" b="1" spc="215" dirty="0">
                <a:solidFill>
                  <a:srgbClr val="FFFFFF"/>
                </a:solidFill>
                <a:latin typeface="Tahoma"/>
                <a:cs typeface="Tahoma"/>
              </a:rPr>
              <a:t>АРХИТЕКТУРА</a:t>
            </a:r>
            <a:r>
              <a:rPr sz="2800" b="1" dirty="0">
                <a:solidFill>
                  <a:srgbClr val="FFFFFF"/>
                </a:solidFill>
                <a:latin typeface="Tahoma"/>
                <a:cs typeface="Tahoma"/>
              </a:rPr>
              <a:t>		</a:t>
            </a:r>
            <a:r>
              <a:rPr sz="2800" b="1" spc="170" dirty="0">
                <a:solidFill>
                  <a:srgbClr val="FFFFFF"/>
                </a:solidFill>
                <a:latin typeface="Tahoma"/>
                <a:cs typeface="Tahoma"/>
              </a:rPr>
              <a:t>СИСТЕМ</a:t>
            </a:r>
            <a:r>
              <a:rPr sz="2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2800" b="1" spc="210" dirty="0">
                <a:solidFill>
                  <a:srgbClr val="FFFFFF"/>
                </a:solidFill>
                <a:latin typeface="Tahoma"/>
                <a:cs typeface="Tahoma"/>
              </a:rPr>
              <a:t>УПРАВЛЕНИЯ </a:t>
            </a:r>
            <a:r>
              <a:rPr sz="2800" b="1" spc="215" dirty="0">
                <a:solidFill>
                  <a:srgbClr val="FFFFFF"/>
                </a:solidFill>
                <a:latin typeface="Tahoma"/>
                <a:cs typeface="Tahoma"/>
              </a:rPr>
              <a:t>БАЗАМИ</a:t>
            </a:r>
            <a:r>
              <a:rPr sz="2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2800" b="1" spc="235" dirty="0">
                <a:solidFill>
                  <a:srgbClr val="FFFFFF"/>
                </a:solidFill>
                <a:latin typeface="Tahoma"/>
                <a:cs typeface="Tahoma"/>
              </a:rPr>
              <a:t>ДАННЫХ</a:t>
            </a:r>
            <a:r>
              <a:rPr sz="2800" b="1" dirty="0">
                <a:solidFill>
                  <a:srgbClr val="FFFFFF"/>
                </a:solidFill>
                <a:latin typeface="Tahoma"/>
                <a:cs typeface="Tahoma"/>
              </a:rPr>
              <a:t>		</a:t>
            </a:r>
            <a:r>
              <a:rPr sz="2800" b="1" spc="190" dirty="0">
                <a:solidFill>
                  <a:srgbClr val="FFFFFF"/>
                </a:solidFill>
                <a:latin typeface="Tahoma"/>
                <a:cs typeface="Tahoma"/>
              </a:rPr>
              <a:t>(СУБД)</a:t>
            </a:r>
            <a:br>
              <a:rPr lang="kk-KZ" sz="2800" b="1" spc="190" dirty="0">
                <a:solidFill>
                  <a:srgbClr val="FFFFFF"/>
                </a:solidFill>
                <a:latin typeface="Tahoma"/>
                <a:cs typeface="Tahoma"/>
              </a:rPr>
            </a:br>
            <a:br>
              <a:rPr lang="kk-KZ" sz="2800" b="1" spc="190" dirty="0">
                <a:solidFill>
                  <a:srgbClr val="FFFFFF"/>
                </a:solidFill>
                <a:latin typeface="Tahoma"/>
                <a:cs typeface="Tahoma"/>
              </a:rPr>
            </a:br>
            <a:br>
              <a:rPr lang="kk-KZ" sz="2800" b="1" spc="190" dirty="0">
                <a:solidFill>
                  <a:srgbClr val="FFFFFF"/>
                </a:solidFill>
                <a:latin typeface="Tahoma"/>
                <a:cs typeface="Tahoma"/>
              </a:rPr>
            </a:br>
            <a:r>
              <a:rPr lang="kk-KZ" sz="2800" b="1" spc="190" dirty="0">
                <a:solidFill>
                  <a:srgbClr val="FFFFFF"/>
                </a:solidFill>
                <a:latin typeface="Tahoma"/>
                <a:cs typeface="Tahoma"/>
              </a:rPr>
              <a:t>Турарбек А.Т.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6859905" cy="6858000"/>
            <a:chOff x="0" y="0"/>
            <a:chExt cx="6859905" cy="6858000"/>
          </a:xfrm>
        </p:grpSpPr>
        <p:sp>
          <p:nvSpPr>
            <p:cNvPr id="3" name="object 3"/>
            <p:cNvSpPr/>
            <p:nvPr/>
          </p:nvSpPr>
          <p:spPr>
            <a:xfrm>
              <a:off x="0" y="825627"/>
              <a:ext cx="6796405" cy="2594610"/>
            </a:xfrm>
            <a:custGeom>
              <a:avLst/>
              <a:gdLst/>
              <a:ahLst/>
              <a:cxnLst/>
              <a:rect l="l" t="t" r="r" b="b"/>
              <a:pathLst>
                <a:path w="6796405" h="2594610">
                  <a:moveTo>
                    <a:pt x="6795897" y="0"/>
                  </a:moveTo>
                  <a:lnTo>
                    <a:pt x="0" y="0"/>
                  </a:lnTo>
                  <a:lnTo>
                    <a:pt x="0" y="2594229"/>
                  </a:lnTo>
                  <a:lnTo>
                    <a:pt x="6795897" y="2594229"/>
                  </a:lnTo>
                  <a:lnTo>
                    <a:pt x="6795897" y="0"/>
                  </a:lnTo>
                  <a:close/>
                </a:path>
              </a:pathLst>
            </a:custGeom>
            <a:solidFill>
              <a:srgbClr val="5853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889635"/>
              <a:ext cx="1007110" cy="2466340"/>
            </a:xfrm>
            <a:custGeom>
              <a:avLst/>
              <a:gdLst/>
              <a:ahLst/>
              <a:cxnLst/>
              <a:rect l="l" t="t" r="r" b="b"/>
              <a:pathLst>
                <a:path w="1007110" h="2466340">
                  <a:moveTo>
                    <a:pt x="0" y="2466213"/>
                  </a:moveTo>
                  <a:lnTo>
                    <a:pt x="1006768" y="2466213"/>
                  </a:lnTo>
                  <a:lnTo>
                    <a:pt x="1006768" y="0"/>
                  </a:lnTo>
                  <a:lnTo>
                    <a:pt x="0" y="0"/>
                  </a:lnTo>
                  <a:lnTo>
                    <a:pt x="0" y="2466213"/>
                  </a:lnTo>
                  <a:close/>
                </a:path>
              </a:pathLst>
            </a:custGeom>
            <a:solidFill>
              <a:srgbClr val="96A7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70775" y="3419855"/>
              <a:ext cx="5725160" cy="3438525"/>
            </a:xfrm>
            <a:custGeom>
              <a:avLst/>
              <a:gdLst/>
              <a:ahLst/>
              <a:cxnLst/>
              <a:rect l="l" t="t" r="r" b="b"/>
              <a:pathLst>
                <a:path w="5725159" h="3438525">
                  <a:moveTo>
                    <a:pt x="0" y="3438144"/>
                  </a:moveTo>
                  <a:lnTo>
                    <a:pt x="5725121" y="3438144"/>
                  </a:lnTo>
                  <a:lnTo>
                    <a:pt x="5725121" y="0"/>
                  </a:lnTo>
                  <a:lnTo>
                    <a:pt x="0" y="0"/>
                  </a:lnTo>
                  <a:lnTo>
                    <a:pt x="0" y="3438144"/>
                  </a:lnTo>
                  <a:close/>
                </a:path>
              </a:pathLst>
            </a:custGeom>
            <a:solidFill>
              <a:srgbClr val="FFFFFF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6859905" cy="6858000"/>
            </a:xfrm>
            <a:custGeom>
              <a:avLst/>
              <a:gdLst/>
              <a:ahLst/>
              <a:cxnLst/>
              <a:rect l="l" t="t" r="r" b="b"/>
              <a:pathLst>
                <a:path w="6859905" h="6858000">
                  <a:moveTo>
                    <a:pt x="6793979" y="825627"/>
                  </a:moveTo>
                  <a:lnTo>
                    <a:pt x="1070775" y="825627"/>
                  </a:lnTo>
                  <a:lnTo>
                    <a:pt x="1070775" y="0"/>
                  </a:lnTo>
                  <a:lnTo>
                    <a:pt x="1006767" y="0"/>
                  </a:lnTo>
                  <a:lnTo>
                    <a:pt x="1006767" y="825627"/>
                  </a:lnTo>
                  <a:lnTo>
                    <a:pt x="0" y="825627"/>
                  </a:lnTo>
                  <a:lnTo>
                    <a:pt x="0" y="889635"/>
                  </a:lnTo>
                  <a:lnTo>
                    <a:pt x="1006767" y="889635"/>
                  </a:lnTo>
                  <a:lnTo>
                    <a:pt x="1006767" y="6858000"/>
                  </a:lnTo>
                  <a:lnTo>
                    <a:pt x="1070775" y="6858000"/>
                  </a:lnTo>
                  <a:lnTo>
                    <a:pt x="1070775" y="889635"/>
                  </a:lnTo>
                  <a:lnTo>
                    <a:pt x="6793979" y="889635"/>
                  </a:lnTo>
                  <a:lnTo>
                    <a:pt x="6793979" y="825627"/>
                  </a:lnTo>
                  <a:close/>
                </a:path>
                <a:path w="6859905" h="6858000">
                  <a:moveTo>
                    <a:pt x="6859905" y="0"/>
                  </a:moveTo>
                  <a:lnTo>
                    <a:pt x="6795897" y="0"/>
                  </a:lnTo>
                  <a:lnTo>
                    <a:pt x="6795897" y="6858000"/>
                  </a:lnTo>
                  <a:lnTo>
                    <a:pt x="6859905" y="6858000"/>
                  </a:lnTo>
                  <a:lnTo>
                    <a:pt x="6859905" y="0"/>
                  </a:lnTo>
                  <a:close/>
                </a:path>
              </a:pathLst>
            </a:custGeom>
            <a:solidFill>
              <a:srgbClr val="5853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266178" y="678002"/>
            <a:ext cx="8826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404040"/>
                </a:solidFill>
                <a:latin typeface="Lucida Sans Unicode"/>
                <a:cs typeface="Lucida Sans Unicode"/>
              </a:rPr>
              <a:t>.</a:t>
            </a:r>
            <a:endParaRPr sz="14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63917" y="576580"/>
            <a:ext cx="2417445" cy="382905"/>
          </a:xfrm>
          <a:prstGeom prst="rect">
            <a:avLst/>
          </a:prstGeom>
          <a:solidFill>
            <a:srgbClr val="808080"/>
          </a:solidFill>
        </p:spPr>
        <p:txBody>
          <a:bodyPr vert="horz" wrap="square" lIns="0" tIns="140335" rIns="0" bIns="0" rtlCol="0">
            <a:spAutoFit/>
          </a:bodyPr>
          <a:lstStyle/>
          <a:p>
            <a:pPr marL="635">
              <a:lnSpc>
                <a:spcPct val="100000"/>
              </a:lnSpc>
              <a:spcBef>
                <a:spcPts val="1105"/>
              </a:spcBef>
            </a:pPr>
            <a:r>
              <a:rPr sz="1200" spc="-25" dirty="0">
                <a:solidFill>
                  <a:srgbClr val="FFFFFF"/>
                </a:solidFill>
                <a:latin typeface="Lucida Sans Unicode"/>
                <a:cs typeface="Lucida Sans Unicode"/>
              </a:rPr>
              <a:t>А</a:t>
            </a:r>
            <a:r>
              <a:rPr sz="1200" spc="-2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30" dirty="0">
                <a:solidFill>
                  <a:srgbClr val="FFFFFF"/>
                </a:solidFill>
                <a:latin typeface="Lucida Sans Unicode"/>
                <a:cs typeface="Lucida Sans Unicode"/>
              </a:rPr>
              <a:t>р</a:t>
            </a:r>
            <a:r>
              <a:rPr sz="1200" spc="-2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Lucida Sans Unicode"/>
                <a:cs typeface="Lucida Sans Unicode"/>
              </a:rPr>
              <a:t>х</a:t>
            </a:r>
            <a:r>
              <a:rPr sz="1200" spc="-2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140" dirty="0">
                <a:solidFill>
                  <a:srgbClr val="FFFFFF"/>
                </a:solidFill>
                <a:latin typeface="Lucida Sans Unicode"/>
                <a:cs typeface="Lucida Sans Unicode"/>
              </a:rPr>
              <a:t>итектура</a:t>
            </a:r>
            <a:r>
              <a:rPr sz="1200" spc="33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оп</a:t>
            </a:r>
            <a:r>
              <a:rPr sz="1200" spc="-2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30" dirty="0">
                <a:solidFill>
                  <a:srgbClr val="FFFFFF"/>
                </a:solidFill>
                <a:latin typeface="Lucida Sans Unicode"/>
                <a:cs typeface="Lucida Sans Unicode"/>
              </a:rPr>
              <a:t>р</a:t>
            </a:r>
            <a:r>
              <a:rPr sz="1200" spc="-2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dirty="0">
                <a:solidFill>
                  <a:srgbClr val="FFFFFF"/>
                </a:solidFill>
                <a:latin typeface="Lucida Sans Unicode"/>
                <a:cs typeface="Lucida Sans Unicode"/>
              </a:rPr>
              <a:t>е</a:t>
            </a:r>
            <a:r>
              <a:rPr sz="1200" spc="-2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-90" dirty="0">
                <a:solidFill>
                  <a:srgbClr val="FFFFFF"/>
                </a:solidFill>
                <a:latin typeface="Lucida Sans Unicode"/>
                <a:cs typeface="Lucida Sans Unicode"/>
              </a:rPr>
              <a:t>д</a:t>
            </a:r>
            <a:r>
              <a:rPr sz="1200" spc="-22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1200" spc="160" dirty="0">
                <a:solidFill>
                  <a:srgbClr val="FFFFFF"/>
                </a:solidFill>
                <a:latin typeface="Lucida Sans Unicode"/>
                <a:cs typeface="Lucida Sans Unicode"/>
              </a:rPr>
              <a:t>еляет: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10400" y="1166240"/>
            <a:ext cx="4572000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buFont typeface="Arial" panose="020B0604020202020204" pitchFamily="34" charset="0"/>
              <a:buChar char="•"/>
            </a:pPr>
            <a:r>
              <a:rPr sz="1600" spc="9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3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sz="1600" spc="3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9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14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акции</a:t>
            </a:r>
            <a:r>
              <a:rPr lang="ru-RU" sz="1600" spc="114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8450" indent="-285750">
              <a:buFont typeface="Arial" panose="020B0604020202020204" pitchFamily="34" charset="0"/>
              <a:buChar char="•"/>
            </a:pPr>
            <a:r>
              <a:rPr sz="1600" spc="-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9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азд</a:t>
            </a:r>
            <a:r>
              <a:rPr sz="1600" spc="-229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лен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sz="1600" spc="3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тс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вен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3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1600" spc="29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жд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1600" spc="3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3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0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ям</a:t>
            </a:r>
            <a:r>
              <a:rPr sz="1600" spc="65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600" spc="6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8450" marR="5080" indent="-285750">
              <a:buFont typeface="Arial" panose="020B0604020202020204" pitchFamily="34" charset="0"/>
              <a:buChar char="•"/>
            </a:pPr>
            <a:r>
              <a:rPr sz="1600" spc="-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елен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sz="1600" spc="3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3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14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sz="1600" spc="-2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лен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7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ий</a:t>
            </a:r>
            <a:r>
              <a:rPr sz="1600" spc="3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6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жд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5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1600" spc="3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3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1600" spc="-2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1600" spc="-2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1600" spc="34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веро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3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м.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66178" y="3779555"/>
            <a:ext cx="422656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35" dirty="0">
                <a:solidFill>
                  <a:srgbClr val="404040"/>
                </a:solidFill>
                <a:latin typeface="Lucida Sans Unicode"/>
                <a:cs typeface="Lucida Sans Unicode"/>
              </a:rPr>
              <a:t>О</a:t>
            </a:r>
            <a:r>
              <a:rPr sz="1600" b="1" spc="-229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Lucida Sans Unicode"/>
                <a:cs typeface="Lucida Sans Unicode"/>
              </a:rPr>
              <a:t>с</a:t>
            </a:r>
            <a:r>
              <a:rPr sz="1600" b="1" spc="-22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Lucida Sans Unicode"/>
                <a:cs typeface="Lucida Sans Unicode"/>
              </a:rPr>
              <a:t>н</a:t>
            </a:r>
            <a:r>
              <a:rPr sz="1600" b="1" spc="-22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-35" dirty="0">
                <a:solidFill>
                  <a:srgbClr val="404040"/>
                </a:solidFill>
                <a:latin typeface="Lucida Sans Unicode"/>
                <a:cs typeface="Lucida Sans Unicode"/>
              </a:rPr>
              <a:t>о</a:t>
            </a:r>
            <a:r>
              <a:rPr sz="1600" b="1" spc="-22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105" dirty="0">
                <a:solidFill>
                  <a:srgbClr val="404040"/>
                </a:solidFill>
                <a:latin typeface="Lucida Sans Unicode"/>
                <a:cs typeface="Lucida Sans Unicode"/>
              </a:rPr>
              <a:t>вн</a:t>
            </a:r>
            <a:r>
              <a:rPr sz="1600" b="1" spc="-229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50" dirty="0">
                <a:solidFill>
                  <a:srgbClr val="404040"/>
                </a:solidFill>
                <a:latin typeface="Lucida Sans Unicode"/>
                <a:cs typeface="Lucida Sans Unicode"/>
              </a:rPr>
              <a:t>ы</a:t>
            </a:r>
            <a:r>
              <a:rPr sz="1600" b="1" spc="-21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dirty="0">
                <a:solidFill>
                  <a:srgbClr val="404040"/>
                </a:solidFill>
                <a:latin typeface="Lucida Sans Unicode"/>
                <a:cs typeface="Lucida Sans Unicode"/>
              </a:rPr>
              <a:t>е</a:t>
            </a:r>
            <a:r>
              <a:rPr sz="1600" b="1" spc="30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dirty="0">
                <a:solidFill>
                  <a:srgbClr val="404040"/>
                </a:solidFill>
                <a:latin typeface="Lucida Sans Unicode"/>
                <a:cs typeface="Lucida Sans Unicode"/>
              </a:rPr>
              <a:t>т</a:t>
            </a:r>
            <a:r>
              <a:rPr sz="1600" b="1" spc="-22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dirty="0">
                <a:solidFill>
                  <a:srgbClr val="404040"/>
                </a:solidFill>
                <a:latin typeface="Lucida Sans Unicode"/>
                <a:cs typeface="Lucida Sans Unicode"/>
              </a:rPr>
              <a:t>и</a:t>
            </a:r>
            <a:r>
              <a:rPr sz="1600" b="1" spc="-22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Lucida Sans Unicode"/>
                <a:cs typeface="Lucida Sans Unicode"/>
              </a:rPr>
              <a:t>п</a:t>
            </a:r>
            <a:r>
              <a:rPr sz="1600" b="1" spc="-22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50" dirty="0">
                <a:solidFill>
                  <a:srgbClr val="404040"/>
                </a:solidFill>
                <a:latin typeface="Lucida Sans Unicode"/>
                <a:cs typeface="Lucida Sans Unicode"/>
              </a:rPr>
              <a:t>ы</a:t>
            </a:r>
            <a:r>
              <a:rPr sz="1600" b="1" spc="32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80" dirty="0">
                <a:solidFill>
                  <a:srgbClr val="404040"/>
                </a:solidFill>
                <a:latin typeface="Lucida Sans Unicode"/>
                <a:cs typeface="Lucida Sans Unicode"/>
              </a:rPr>
              <a:t>ар</a:t>
            </a:r>
            <a:r>
              <a:rPr sz="1600" b="1" spc="-22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-80" dirty="0">
                <a:solidFill>
                  <a:srgbClr val="404040"/>
                </a:solidFill>
                <a:latin typeface="Lucida Sans Unicode"/>
                <a:cs typeface="Lucida Sans Unicode"/>
              </a:rPr>
              <a:t>х</a:t>
            </a:r>
            <a:r>
              <a:rPr sz="1600" b="1" spc="-22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120" dirty="0">
                <a:solidFill>
                  <a:srgbClr val="404040"/>
                </a:solidFill>
                <a:latin typeface="Lucida Sans Unicode"/>
                <a:cs typeface="Lucida Sans Unicode"/>
              </a:rPr>
              <a:t>итек</a:t>
            </a:r>
            <a:r>
              <a:rPr sz="1600" b="1" spc="-22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z="1600" b="1" spc="130" dirty="0">
                <a:solidFill>
                  <a:srgbClr val="404040"/>
                </a:solidFill>
                <a:latin typeface="Lucida Sans Unicode"/>
                <a:cs typeface="Lucida Sans Unicode"/>
              </a:rPr>
              <a:t>тур:</a:t>
            </a:r>
            <a:endParaRPr sz="1600" b="1" dirty="0">
              <a:latin typeface="Lucida Sans Unicode"/>
              <a:cs typeface="Lucida Sans Unicod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66178" y="4331391"/>
            <a:ext cx="4697222" cy="905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sz="1600" spc="14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</a:t>
            </a:r>
            <a:r>
              <a:rPr sz="1600" spc="-2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1600" spc="-2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7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30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серверн</a:t>
            </a:r>
            <a:r>
              <a:rPr sz="1600" spc="125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ая</a:t>
            </a:r>
            <a:r>
              <a:rPr lang="ru-RU" sz="1600" spc="1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4150" marR="508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sz="1600" spc="13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7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серверн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3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ая</a:t>
            </a:r>
            <a:r>
              <a:rPr sz="1600" spc="3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3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1600" spc="-22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10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вух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25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уровн</a:t>
            </a:r>
            <a:r>
              <a:rPr sz="1600" spc="175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евая</a:t>
            </a:r>
            <a:r>
              <a:rPr sz="1600" spc="17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600" spc="17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sz="1600" spc="17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spc="175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4150" marR="508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sz="1600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</a:t>
            </a:r>
            <a:r>
              <a:rPr sz="1600" spc="-2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</a:t>
            </a:r>
            <a:r>
              <a:rPr sz="1600" spc="-2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8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хуро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0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</a:t>
            </a:r>
            <a:r>
              <a:rPr sz="1600" spc="-22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15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евая.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13384" y="2113736"/>
            <a:ext cx="325831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80" dirty="0">
                <a:solidFill>
                  <a:srgbClr val="FFFFFF"/>
                </a:solidFill>
                <a:latin typeface="Tahoma"/>
                <a:cs typeface="Tahoma"/>
              </a:rPr>
              <a:t>Понятие</a:t>
            </a:r>
            <a:r>
              <a:rPr sz="1800" b="1" spc="3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75" dirty="0">
                <a:solidFill>
                  <a:srgbClr val="FFFFFF"/>
                </a:solidFill>
                <a:latin typeface="Tahoma"/>
                <a:cs typeface="Tahoma"/>
              </a:rPr>
              <a:t>архитектуры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53685" y="2656713"/>
            <a:ext cx="7562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55" dirty="0">
                <a:solidFill>
                  <a:srgbClr val="FFFFFF"/>
                </a:solidFill>
                <a:latin typeface="Tahoma"/>
                <a:cs typeface="Tahoma"/>
              </a:rPr>
              <a:t>СУБД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43000" y="3709711"/>
            <a:ext cx="5105400" cy="13971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5080" algn="just">
              <a:lnSpc>
                <a:spcPct val="100000"/>
              </a:lnSpc>
              <a:spcBef>
                <a:spcPts val="95"/>
              </a:spcBef>
            </a:pPr>
            <a:r>
              <a:rPr b="1" spc="120" dirty="0">
                <a:solidFill>
                  <a:srgbClr val="404040"/>
                </a:solidFill>
                <a:latin typeface="Lucida Sans Unicode"/>
                <a:cs typeface="Lucida Sans Unicode"/>
              </a:rPr>
              <a:t>Архитектура</a:t>
            </a:r>
            <a:r>
              <a:rPr b="1" spc="40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b="1" spc="105" dirty="0">
                <a:solidFill>
                  <a:srgbClr val="404040"/>
                </a:solidFill>
                <a:latin typeface="Lucida Sans Unicode"/>
                <a:cs typeface="Lucida Sans Unicode"/>
              </a:rPr>
              <a:t>СУБД</a:t>
            </a:r>
            <a:r>
              <a:rPr b="1" spc="409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dirty="0">
                <a:solidFill>
                  <a:srgbClr val="404040"/>
                </a:solidFill>
                <a:latin typeface="Lucida Sans Unicode"/>
                <a:cs typeface="Lucida Sans Unicode"/>
              </a:rPr>
              <a:t>—</a:t>
            </a:r>
            <a:r>
              <a:rPr spc="36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80" dirty="0">
                <a:solidFill>
                  <a:srgbClr val="404040"/>
                </a:solidFill>
                <a:latin typeface="Lucida Sans Unicode"/>
                <a:cs typeface="Lucida Sans Unicode"/>
              </a:rPr>
              <a:t>это</a:t>
            </a:r>
            <a:r>
              <a:rPr spc="36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130" dirty="0">
                <a:solidFill>
                  <a:srgbClr val="404040"/>
                </a:solidFill>
                <a:latin typeface="Lucida Sans Unicode"/>
                <a:cs typeface="Lucida Sans Unicode"/>
              </a:rPr>
              <a:t>структура, </a:t>
            </a:r>
            <a:r>
              <a:rPr spc="150" dirty="0">
                <a:solidFill>
                  <a:srgbClr val="404040"/>
                </a:solidFill>
                <a:latin typeface="Lucida Sans Unicode"/>
                <a:cs typeface="Lucida Sans Unicode"/>
              </a:rPr>
              <a:t>описывающая,</a:t>
            </a:r>
            <a:r>
              <a:rPr spc="39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135" dirty="0">
                <a:solidFill>
                  <a:srgbClr val="404040"/>
                </a:solidFill>
                <a:latin typeface="Lucida Sans Unicode"/>
                <a:cs typeface="Lucida Sans Unicode"/>
              </a:rPr>
              <a:t>как</a:t>
            </a:r>
            <a:r>
              <a:rPr spc="37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110" dirty="0">
                <a:solidFill>
                  <a:srgbClr val="404040"/>
                </a:solidFill>
                <a:latin typeface="Lucida Sans Unicode"/>
                <a:cs typeface="Lucida Sans Unicode"/>
              </a:rPr>
              <a:t>компоненты</a:t>
            </a:r>
            <a:r>
              <a:rPr spc="50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110" dirty="0">
                <a:solidFill>
                  <a:srgbClr val="404040"/>
                </a:solidFill>
                <a:latin typeface="Lucida Sans Unicode"/>
                <a:cs typeface="Lucida Sans Unicode"/>
              </a:rPr>
              <a:t>системы</a:t>
            </a:r>
            <a:r>
              <a:rPr spc="42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135" dirty="0">
                <a:solidFill>
                  <a:srgbClr val="404040"/>
                </a:solidFill>
                <a:latin typeface="Lucida Sans Unicode"/>
                <a:cs typeface="Lucida Sans Unicode"/>
              </a:rPr>
              <a:t>взаимодействуют</a:t>
            </a:r>
            <a:r>
              <a:rPr spc="43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105" dirty="0">
                <a:solidFill>
                  <a:srgbClr val="404040"/>
                </a:solidFill>
                <a:latin typeface="Lucida Sans Unicode"/>
                <a:cs typeface="Lucida Sans Unicode"/>
              </a:rPr>
              <a:t>между</a:t>
            </a:r>
            <a:r>
              <a:rPr spc="40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75" dirty="0">
                <a:solidFill>
                  <a:srgbClr val="404040"/>
                </a:solidFill>
                <a:latin typeface="Lucida Sans Unicode"/>
                <a:cs typeface="Lucida Sans Unicode"/>
              </a:rPr>
              <a:t>собой </a:t>
            </a:r>
            <a:r>
              <a:rPr dirty="0">
                <a:solidFill>
                  <a:srgbClr val="404040"/>
                </a:solidFill>
                <a:latin typeface="Lucida Sans Unicode"/>
                <a:cs typeface="Lucida Sans Unicode"/>
              </a:rPr>
              <a:t>и</a:t>
            </a:r>
            <a:r>
              <a:rPr spc="34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dirty="0">
                <a:solidFill>
                  <a:srgbClr val="404040"/>
                </a:solidFill>
                <a:latin typeface="Lucida Sans Unicode"/>
                <a:cs typeface="Lucida Sans Unicode"/>
              </a:rPr>
              <a:t>с</a:t>
            </a:r>
            <a:r>
              <a:rPr spc="35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150" dirty="0">
                <a:solidFill>
                  <a:srgbClr val="404040"/>
                </a:solidFill>
                <a:latin typeface="Lucida Sans Unicode"/>
                <a:cs typeface="Lucida Sans Unicode"/>
              </a:rPr>
              <a:t>пользователями,</a:t>
            </a:r>
            <a:r>
              <a:rPr spc="409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dirty="0">
                <a:solidFill>
                  <a:srgbClr val="404040"/>
                </a:solidFill>
                <a:latin typeface="Lucida Sans Unicode"/>
                <a:cs typeface="Lucida Sans Unicode"/>
              </a:rPr>
              <a:t>а</a:t>
            </a:r>
            <a:r>
              <a:rPr spc="34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145" dirty="0">
                <a:solidFill>
                  <a:srgbClr val="404040"/>
                </a:solidFill>
                <a:latin typeface="Lucida Sans Unicode"/>
                <a:cs typeface="Lucida Sans Unicode"/>
              </a:rPr>
              <a:t>также</a:t>
            </a:r>
            <a:r>
              <a:rPr spc="409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110" dirty="0">
                <a:solidFill>
                  <a:srgbClr val="404040"/>
                </a:solidFill>
                <a:latin typeface="Lucida Sans Unicode"/>
                <a:cs typeface="Lucida Sans Unicode"/>
              </a:rPr>
              <a:t>как </a:t>
            </a:r>
            <a:r>
              <a:rPr spc="155" dirty="0">
                <a:solidFill>
                  <a:srgbClr val="404040"/>
                </a:solidFill>
                <a:latin typeface="Lucida Sans Unicode"/>
                <a:cs typeface="Lucida Sans Unicode"/>
              </a:rPr>
              <a:t>осуществляется</a:t>
            </a:r>
            <a:r>
              <a:rPr spc="425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95" dirty="0">
                <a:solidFill>
                  <a:srgbClr val="404040"/>
                </a:solidFill>
                <a:latin typeface="Lucida Sans Unicode"/>
                <a:cs typeface="Lucida Sans Unicode"/>
              </a:rPr>
              <a:t>доступ</a:t>
            </a:r>
            <a:r>
              <a:rPr spc="42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dirty="0">
                <a:solidFill>
                  <a:srgbClr val="404040"/>
                </a:solidFill>
                <a:latin typeface="Lucida Sans Unicode"/>
                <a:cs typeface="Lucida Sans Unicode"/>
              </a:rPr>
              <a:t>к</a:t>
            </a:r>
            <a:r>
              <a:rPr spc="370" dirty="0">
                <a:solidFill>
                  <a:srgbClr val="404040"/>
                </a:solidFill>
                <a:latin typeface="Lucida Sans Unicode"/>
                <a:cs typeface="Lucida Sans Unicode"/>
              </a:rPr>
              <a:t> </a:t>
            </a:r>
            <a:r>
              <a:rPr spc="100" dirty="0">
                <a:solidFill>
                  <a:srgbClr val="404040"/>
                </a:solidFill>
                <a:latin typeface="Lucida Sans Unicode"/>
                <a:cs typeface="Lucida Sans Unicode"/>
              </a:rPr>
              <a:t>данным.</a:t>
            </a:r>
            <a:endParaRPr dirty="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1060" y="1167764"/>
            <a:ext cx="66122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190" dirty="0">
                <a:solidFill>
                  <a:srgbClr val="FFFFFF"/>
                </a:solidFill>
                <a:latin typeface="Tahoma"/>
                <a:cs typeface="Tahoma"/>
              </a:rPr>
              <a:t>Архитектура</a:t>
            </a:r>
            <a:r>
              <a:rPr sz="2000" b="1" spc="3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b="1" spc="245" dirty="0">
                <a:solidFill>
                  <a:srgbClr val="FFFFFF"/>
                </a:solidFill>
                <a:latin typeface="Tahoma"/>
                <a:cs typeface="Tahoma"/>
              </a:rPr>
              <a:t>«Файл-</a:t>
            </a:r>
            <a:r>
              <a:rPr sz="2000" b="1" spc="200" dirty="0">
                <a:solidFill>
                  <a:srgbClr val="FFFFFF"/>
                </a:solidFill>
                <a:latin typeface="Tahoma"/>
                <a:cs typeface="Tahoma"/>
              </a:rPr>
              <a:t>сервер»</a:t>
            </a:r>
            <a:r>
              <a:rPr sz="2000" b="1" spc="3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b="1" spc="200" dirty="0">
                <a:solidFill>
                  <a:srgbClr val="FFFFFF"/>
                </a:solidFill>
                <a:latin typeface="Tahoma"/>
                <a:cs typeface="Tahoma"/>
              </a:rPr>
              <a:t>(File-</a:t>
            </a:r>
            <a:r>
              <a:rPr sz="2000" b="1" spc="175" dirty="0">
                <a:solidFill>
                  <a:srgbClr val="FFFFFF"/>
                </a:solidFill>
                <a:latin typeface="Tahoma"/>
                <a:cs typeface="Tahoma"/>
              </a:rPr>
              <a:t>server)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88161" y="2454401"/>
            <a:ext cx="10675239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 err="1">
                <a:latin typeface="Lucida Sans Unicode"/>
                <a:cs typeface="Lucida Sans Unicode"/>
              </a:rPr>
              <a:t>Это</a:t>
            </a:r>
            <a:r>
              <a:rPr sz="1600" spc="4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ранняя</a:t>
            </a:r>
            <a:r>
              <a:rPr sz="1600" spc="5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архитектура</a:t>
            </a:r>
            <a:r>
              <a:rPr sz="1600" spc="4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СУБД,</a:t>
            </a:r>
            <a:r>
              <a:rPr sz="1600" spc="30" dirty="0">
                <a:latin typeface="Lucida Sans Unicode"/>
                <a:cs typeface="Lucida Sans Unicode"/>
              </a:rPr>
              <a:t> </a:t>
            </a:r>
            <a:r>
              <a:rPr sz="1600" spc="70" dirty="0">
                <a:latin typeface="Lucida Sans Unicode"/>
                <a:cs typeface="Lucida Sans Unicode"/>
              </a:rPr>
              <a:t>в</a:t>
            </a:r>
            <a:r>
              <a:rPr sz="1600" spc="5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которой</a:t>
            </a:r>
            <a:r>
              <a:rPr sz="1600" spc="8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база</a:t>
            </a:r>
            <a:r>
              <a:rPr sz="1600" spc="4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данных</a:t>
            </a:r>
            <a:r>
              <a:rPr sz="1600" spc="3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хранится</a:t>
            </a:r>
            <a:r>
              <a:rPr sz="1600" spc="50" dirty="0">
                <a:latin typeface="Lucida Sans Unicode"/>
                <a:cs typeface="Lucida Sans Unicode"/>
              </a:rPr>
              <a:t> </a:t>
            </a:r>
            <a:r>
              <a:rPr sz="1600" spc="70" dirty="0">
                <a:latin typeface="Lucida Sans Unicode"/>
                <a:cs typeface="Lucida Sans Unicode"/>
              </a:rPr>
              <a:t>в</a:t>
            </a:r>
            <a:r>
              <a:rPr sz="1600" spc="4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виде</a:t>
            </a:r>
            <a:r>
              <a:rPr sz="1600" spc="55" dirty="0">
                <a:latin typeface="Lucida Sans Unicode"/>
                <a:cs typeface="Lucida Sans Unicode"/>
              </a:rPr>
              <a:t> </a:t>
            </a:r>
            <a:r>
              <a:rPr sz="1600" spc="-10" dirty="0">
                <a:latin typeface="Lucida Sans Unicode"/>
                <a:cs typeface="Lucida Sans Unicode"/>
              </a:rPr>
              <a:t>обычных</a:t>
            </a:r>
            <a:endParaRPr sz="16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Lucida Sans Unicode"/>
                <a:cs typeface="Lucida Sans Unicode"/>
              </a:rPr>
              <a:t>файлов</a:t>
            </a:r>
            <a:r>
              <a:rPr sz="1600" spc="3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на</a:t>
            </a:r>
            <a:r>
              <a:rPr sz="1600" spc="4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сервере,</a:t>
            </a:r>
            <a:r>
              <a:rPr sz="1600" spc="2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а</a:t>
            </a:r>
            <a:r>
              <a:rPr sz="1600" spc="3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логика</a:t>
            </a:r>
            <a:r>
              <a:rPr sz="1600" spc="4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обработки</a:t>
            </a:r>
            <a:r>
              <a:rPr sz="1600" spc="5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запросов</a:t>
            </a:r>
            <a:r>
              <a:rPr sz="1600" spc="4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находится</a:t>
            </a:r>
            <a:r>
              <a:rPr sz="1600" spc="3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на</a:t>
            </a:r>
            <a:r>
              <a:rPr sz="1600" spc="4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стороне</a:t>
            </a:r>
            <a:r>
              <a:rPr sz="1600" spc="60" dirty="0">
                <a:latin typeface="Lucida Sans Unicode"/>
                <a:cs typeface="Lucida Sans Unicode"/>
              </a:rPr>
              <a:t> </a:t>
            </a:r>
            <a:r>
              <a:rPr sz="1600" spc="-10" dirty="0" err="1">
                <a:latin typeface="Lucida Sans Unicode"/>
                <a:cs typeface="Lucida Sans Unicode"/>
              </a:rPr>
              <a:t>клиента</a:t>
            </a:r>
            <a:r>
              <a:rPr sz="1600" spc="-10" dirty="0">
                <a:latin typeface="Lucida Sans Unicode"/>
                <a:cs typeface="Lucida Sans Unicode"/>
              </a:rPr>
              <a:t>.</a:t>
            </a:r>
            <a:endParaRPr sz="1600" dirty="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3000" y="3352800"/>
            <a:ext cx="6400800" cy="19960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600" dirty="0">
                <a:latin typeface="Lucida Sans Unicode"/>
                <a:cs typeface="Lucida Sans Unicode"/>
              </a:rPr>
              <a:t>Принцип работы:</a:t>
            </a:r>
          </a:p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+mj-lt"/>
              <a:buAutoNum type="arabicPeriod"/>
            </a:pPr>
            <a:r>
              <a:rPr sz="1600" dirty="0" err="1">
                <a:latin typeface="Lucida Sans Unicode"/>
                <a:cs typeface="Lucida Sans Unicode"/>
              </a:rPr>
              <a:t>Сервер</a:t>
            </a:r>
            <a:r>
              <a:rPr sz="1600" spc="5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предоставляет</a:t>
            </a:r>
            <a:r>
              <a:rPr sz="1600" spc="11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клиентам</a:t>
            </a:r>
            <a:r>
              <a:rPr sz="1600" spc="8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доступ</a:t>
            </a:r>
            <a:r>
              <a:rPr sz="1600" spc="10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к</a:t>
            </a:r>
            <a:r>
              <a:rPr sz="1600" spc="8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файлам</a:t>
            </a:r>
            <a:r>
              <a:rPr sz="1600" spc="7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базы</a:t>
            </a:r>
            <a:r>
              <a:rPr sz="1600" spc="70" dirty="0">
                <a:latin typeface="Lucida Sans Unicode"/>
                <a:cs typeface="Lucida Sans Unicode"/>
              </a:rPr>
              <a:t> </a:t>
            </a:r>
            <a:r>
              <a:rPr sz="1600" spc="-10" dirty="0">
                <a:latin typeface="Lucida Sans Unicode"/>
                <a:cs typeface="Lucida Sans Unicode"/>
              </a:rPr>
              <a:t>данных.</a:t>
            </a:r>
            <a:endParaRPr sz="1600" dirty="0">
              <a:latin typeface="Lucida Sans Unicode"/>
              <a:cs typeface="Lucida Sans Unicode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+mj-lt"/>
              <a:buAutoNum type="arabicPeriod"/>
            </a:pPr>
            <a:r>
              <a:rPr sz="1600" dirty="0">
                <a:latin typeface="Lucida Sans Unicode"/>
                <a:cs typeface="Lucida Sans Unicode"/>
              </a:rPr>
              <a:t>Обработка</a:t>
            </a:r>
            <a:r>
              <a:rPr sz="1600" spc="105" dirty="0">
                <a:latin typeface="Lucida Sans Unicode"/>
                <a:cs typeface="Lucida Sans Unicode"/>
              </a:rPr>
              <a:t> </a:t>
            </a:r>
            <a:r>
              <a:rPr sz="1600" spc="-30" dirty="0">
                <a:latin typeface="Lucida Sans Unicode"/>
                <a:cs typeface="Lucida Sans Unicode"/>
              </a:rPr>
              <a:t>SQL-</a:t>
            </a:r>
            <a:r>
              <a:rPr sz="1600" dirty="0">
                <a:latin typeface="Lucida Sans Unicode"/>
                <a:cs typeface="Lucida Sans Unicode"/>
              </a:rPr>
              <a:t>запросов,</a:t>
            </a:r>
            <a:r>
              <a:rPr sz="1600" spc="9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фильтрация</a:t>
            </a:r>
            <a:r>
              <a:rPr sz="1600" spc="10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и</a:t>
            </a:r>
            <a:r>
              <a:rPr sz="1600" spc="9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агрегация</a:t>
            </a:r>
            <a:r>
              <a:rPr sz="1600" spc="7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выполняются</a:t>
            </a:r>
            <a:r>
              <a:rPr sz="1600" spc="11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на</a:t>
            </a:r>
            <a:r>
              <a:rPr sz="1600" spc="95" dirty="0">
                <a:latin typeface="Lucida Sans Unicode"/>
                <a:cs typeface="Lucida Sans Unicode"/>
              </a:rPr>
              <a:t> </a:t>
            </a:r>
            <a:r>
              <a:rPr sz="1600" spc="-10" dirty="0" err="1">
                <a:latin typeface="Lucida Sans Unicode"/>
                <a:cs typeface="Lucida Sans Unicode"/>
              </a:rPr>
              <a:t>клиенте</a:t>
            </a:r>
            <a:r>
              <a:rPr sz="1600" spc="-10" dirty="0">
                <a:latin typeface="Lucida Sans Unicode"/>
                <a:cs typeface="Lucida Sans Unicode"/>
              </a:rPr>
              <a:t>.</a:t>
            </a:r>
            <a:endParaRPr lang="ru-RU" sz="1600" spc="-10" dirty="0">
              <a:latin typeface="Lucida Sans Unicode"/>
              <a:cs typeface="Lucida Sans Unicode"/>
            </a:endParaRPr>
          </a:p>
          <a:p>
            <a:pPr marL="355600" indent="-342900">
              <a:spcBef>
                <a:spcPts val="5"/>
              </a:spcBef>
              <a:buFont typeface="+mj-lt"/>
              <a:buAutoNum type="arabicPeriod"/>
            </a:pPr>
            <a:r>
              <a:rPr lang="ru-RU" sz="1600" dirty="0">
                <a:latin typeface="Lucida Sans Unicode"/>
                <a:cs typeface="Lucida Sans Unicode"/>
              </a:rPr>
              <a:t>Сервер</a:t>
            </a:r>
            <a:r>
              <a:rPr lang="ru-RU" sz="1600" spc="30" dirty="0">
                <a:latin typeface="Lucida Sans Unicode"/>
                <a:cs typeface="Lucida Sans Unicode"/>
              </a:rPr>
              <a:t> </a:t>
            </a:r>
            <a:r>
              <a:rPr lang="ru-RU" sz="1600" dirty="0">
                <a:latin typeface="Lucida Sans Unicode"/>
                <a:cs typeface="Lucida Sans Unicode"/>
              </a:rPr>
              <a:t>передаёт</a:t>
            </a:r>
            <a:r>
              <a:rPr lang="ru-RU" sz="1600" spc="60" dirty="0">
                <a:latin typeface="Lucida Sans Unicode"/>
                <a:cs typeface="Lucida Sans Unicode"/>
              </a:rPr>
              <a:t> </a:t>
            </a:r>
            <a:r>
              <a:rPr lang="ru-RU" sz="1600" dirty="0">
                <a:latin typeface="Lucida Sans Unicode"/>
                <a:cs typeface="Lucida Sans Unicode"/>
              </a:rPr>
              <a:t>большие</a:t>
            </a:r>
            <a:r>
              <a:rPr lang="ru-RU" sz="1600" spc="70" dirty="0">
                <a:latin typeface="Lucida Sans Unicode"/>
                <a:cs typeface="Lucida Sans Unicode"/>
              </a:rPr>
              <a:t> </a:t>
            </a:r>
            <a:r>
              <a:rPr lang="ru-RU" sz="1600" dirty="0">
                <a:latin typeface="Lucida Sans Unicode"/>
                <a:cs typeface="Lucida Sans Unicode"/>
              </a:rPr>
              <a:t>объёмы</a:t>
            </a:r>
            <a:r>
              <a:rPr lang="ru-RU" sz="1600" spc="70" dirty="0">
                <a:latin typeface="Lucida Sans Unicode"/>
                <a:cs typeface="Lucida Sans Unicode"/>
              </a:rPr>
              <a:t> </a:t>
            </a:r>
            <a:r>
              <a:rPr lang="ru-RU" sz="1600" dirty="0">
                <a:latin typeface="Lucida Sans Unicode"/>
                <a:cs typeface="Lucida Sans Unicode"/>
              </a:rPr>
              <a:t>данных,</a:t>
            </a:r>
            <a:r>
              <a:rPr lang="ru-RU" sz="1600" spc="40" dirty="0">
                <a:latin typeface="Lucida Sans Unicode"/>
                <a:cs typeface="Lucida Sans Unicode"/>
              </a:rPr>
              <a:t> </a:t>
            </a:r>
            <a:r>
              <a:rPr lang="ru-RU" sz="1600" dirty="0">
                <a:latin typeface="Lucida Sans Unicode"/>
                <a:cs typeface="Lucida Sans Unicode"/>
              </a:rPr>
              <a:t>даже</a:t>
            </a:r>
            <a:r>
              <a:rPr lang="ru-RU" sz="1600" spc="65" dirty="0">
                <a:latin typeface="Lucida Sans Unicode"/>
                <a:cs typeface="Lucida Sans Unicode"/>
              </a:rPr>
              <a:t> </a:t>
            </a:r>
            <a:r>
              <a:rPr lang="ru-RU" sz="1600" dirty="0">
                <a:latin typeface="Lucida Sans Unicode"/>
                <a:cs typeface="Lucida Sans Unicode"/>
              </a:rPr>
              <a:t>если</a:t>
            </a:r>
            <a:r>
              <a:rPr lang="ru-RU" sz="1600" spc="55" dirty="0">
                <a:latin typeface="Lucida Sans Unicode"/>
                <a:cs typeface="Lucida Sans Unicode"/>
              </a:rPr>
              <a:t> </a:t>
            </a:r>
            <a:r>
              <a:rPr lang="ru-RU" sz="1600" dirty="0">
                <a:latin typeface="Lucida Sans Unicode"/>
                <a:cs typeface="Lucida Sans Unicode"/>
              </a:rPr>
              <a:t>клиенту</a:t>
            </a:r>
            <a:r>
              <a:rPr lang="ru-RU" sz="1600" spc="70" dirty="0">
                <a:latin typeface="Lucida Sans Unicode"/>
                <a:cs typeface="Lucida Sans Unicode"/>
              </a:rPr>
              <a:t> </a:t>
            </a:r>
            <a:r>
              <a:rPr lang="ru-RU" sz="1600" dirty="0">
                <a:latin typeface="Lucida Sans Unicode"/>
                <a:cs typeface="Lucida Sans Unicode"/>
              </a:rPr>
              <a:t>нужен</a:t>
            </a:r>
            <a:r>
              <a:rPr lang="ru-RU" sz="1600" spc="55" dirty="0">
                <a:latin typeface="Lucida Sans Unicode"/>
                <a:cs typeface="Lucida Sans Unicode"/>
              </a:rPr>
              <a:t> </a:t>
            </a:r>
            <a:r>
              <a:rPr lang="ru-RU" sz="1600" dirty="0">
                <a:latin typeface="Lucida Sans Unicode"/>
                <a:cs typeface="Lucida Sans Unicode"/>
              </a:rPr>
              <a:t>только</a:t>
            </a:r>
            <a:r>
              <a:rPr lang="ru-RU" sz="1600" spc="95" dirty="0">
                <a:latin typeface="Lucida Sans Unicode"/>
                <a:cs typeface="Lucida Sans Unicode"/>
              </a:rPr>
              <a:t> </a:t>
            </a:r>
            <a:r>
              <a:rPr lang="ru-RU" sz="1600" dirty="0">
                <a:latin typeface="Lucida Sans Unicode"/>
                <a:cs typeface="Lucida Sans Unicode"/>
              </a:rPr>
              <a:t>их</a:t>
            </a:r>
            <a:r>
              <a:rPr lang="ru-RU" sz="1600" spc="60" dirty="0">
                <a:latin typeface="Lucida Sans Unicode"/>
                <a:cs typeface="Lucida Sans Unicode"/>
              </a:rPr>
              <a:t> </a:t>
            </a:r>
            <a:r>
              <a:rPr lang="ru-RU" sz="1600" spc="-10" dirty="0">
                <a:latin typeface="Lucida Sans Unicode"/>
                <a:cs typeface="Lucida Sans Unicode"/>
              </a:rPr>
              <a:t>фрагмент.</a:t>
            </a: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+mj-lt"/>
              <a:buAutoNum type="arabicPeriod"/>
            </a:pPr>
            <a:endParaRPr sz="1600" dirty="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43800" y="3282742"/>
            <a:ext cx="4495800" cy="26109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10" dirty="0" err="1">
                <a:latin typeface="Lucida Sans Unicode"/>
                <a:cs typeface="Lucida Sans Unicode"/>
              </a:rPr>
              <a:t>Преимущества</a:t>
            </a:r>
            <a:endParaRPr sz="1400" dirty="0">
              <a:latin typeface="Lucida Sans Unicode"/>
              <a:cs typeface="Lucida Sans Unicode"/>
            </a:endParaRP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927100" algn="l"/>
              </a:tabLst>
            </a:pPr>
            <a:r>
              <a:rPr sz="1400" dirty="0">
                <a:latin typeface="Lucida Sans Unicode"/>
                <a:cs typeface="Lucida Sans Unicode"/>
              </a:rPr>
              <a:t>Простота</a:t>
            </a:r>
            <a:r>
              <a:rPr sz="1400" spc="-65" dirty="0">
                <a:latin typeface="Lucida Sans Unicode"/>
                <a:cs typeface="Lucida Sans Unicode"/>
              </a:rPr>
              <a:t> </a:t>
            </a:r>
            <a:r>
              <a:rPr sz="1400" spc="-10" dirty="0">
                <a:latin typeface="Lucida Sans Unicode"/>
                <a:cs typeface="Lucida Sans Unicode"/>
              </a:rPr>
              <a:t>реализации.</a:t>
            </a:r>
            <a:endParaRPr sz="1400" dirty="0">
              <a:latin typeface="Lucida Sans Unicode"/>
              <a:cs typeface="Lucida Sans Unicode"/>
            </a:endParaRP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927100" algn="l"/>
              </a:tabLst>
            </a:pPr>
            <a:r>
              <a:rPr sz="1400" dirty="0">
                <a:latin typeface="Lucida Sans Unicode"/>
                <a:cs typeface="Lucida Sans Unicode"/>
              </a:rPr>
              <a:t>Низкие</a:t>
            </a:r>
            <a:r>
              <a:rPr sz="1400" spc="125" dirty="0">
                <a:latin typeface="Lucida Sans Unicode"/>
                <a:cs typeface="Lucida Sans Unicode"/>
              </a:rPr>
              <a:t> </a:t>
            </a:r>
            <a:r>
              <a:rPr sz="1400" dirty="0">
                <a:latin typeface="Lucida Sans Unicode"/>
                <a:cs typeface="Lucida Sans Unicode"/>
              </a:rPr>
              <a:t>требования</a:t>
            </a:r>
            <a:r>
              <a:rPr sz="1400" spc="135" dirty="0">
                <a:latin typeface="Lucida Sans Unicode"/>
                <a:cs typeface="Lucida Sans Unicode"/>
              </a:rPr>
              <a:t> </a:t>
            </a:r>
            <a:r>
              <a:rPr sz="1400" dirty="0">
                <a:latin typeface="Lucida Sans Unicode"/>
                <a:cs typeface="Lucida Sans Unicode"/>
              </a:rPr>
              <a:t>к</a:t>
            </a:r>
            <a:r>
              <a:rPr sz="1400" spc="125" dirty="0">
                <a:latin typeface="Lucida Sans Unicode"/>
                <a:cs typeface="Lucida Sans Unicode"/>
              </a:rPr>
              <a:t> </a:t>
            </a:r>
            <a:r>
              <a:rPr sz="1400" spc="-10" dirty="0">
                <a:latin typeface="Lucida Sans Unicode"/>
                <a:cs typeface="Lucida Sans Unicode"/>
              </a:rPr>
              <a:t>серверу.</a:t>
            </a:r>
            <a:endParaRPr sz="14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400" spc="-10" dirty="0" err="1">
                <a:latin typeface="Lucida Sans Unicode"/>
                <a:cs typeface="Lucida Sans Unicode"/>
              </a:rPr>
              <a:t>Недостатки</a:t>
            </a:r>
            <a:endParaRPr lang="ru-RU" sz="1400" spc="-10" dirty="0">
              <a:latin typeface="Lucida Sans Unicode"/>
              <a:cs typeface="Lucida Sans Unicode"/>
            </a:endParaRP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ru-RU" sz="1400" spc="50" dirty="0">
                <a:latin typeface="Lucida Sans Unicode"/>
                <a:cs typeface="Lucida Sans Unicode"/>
              </a:rPr>
              <a:t>Большая</a:t>
            </a:r>
            <a:r>
              <a:rPr lang="ru-RU" sz="1400" spc="114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нагрузка</a:t>
            </a:r>
            <a:r>
              <a:rPr lang="ru-RU" sz="1400" spc="114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на</a:t>
            </a:r>
            <a:r>
              <a:rPr lang="ru-RU" sz="1400" spc="135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сеть</a:t>
            </a:r>
            <a:r>
              <a:rPr lang="ru-RU" sz="1400" spc="130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(передаётся</a:t>
            </a:r>
            <a:r>
              <a:rPr lang="ru-RU" sz="1400" spc="125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весь</a:t>
            </a:r>
            <a:r>
              <a:rPr lang="ru-RU" sz="1400" spc="130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файл</a:t>
            </a:r>
            <a:r>
              <a:rPr lang="ru-RU" sz="1400" spc="125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или</a:t>
            </a:r>
            <a:r>
              <a:rPr lang="ru-RU" sz="1400" spc="125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его</a:t>
            </a:r>
            <a:r>
              <a:rPr lang="ru-RU" sz="1400" spc="120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значительная</a:t>
            </a:r>
            <a:r>
              <a:rPr lang="ru-RU" sz="1400" spc="114" dirty="0">
                <a:latin typeface="Lucida Sans Unicode"/>
                <a:cs typeface="Lucida Sans Unicode"/>
              </a:rPr>
              <a:t> </a:t>
            </a:r>
            <a:r>
              <a:rPr lang="ru-RU" sz="1400" spc="40" dirty="0">
                <a:latin typeface="Lucida Sans Unicode"/>
                <a:cs typeface="Lucida Sans Unicode"/>
              </a:rPr>
              <a:t>часть). </a:t>
            </a: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Lucida Sans Unicode"/>
                <a:cs typeface="Lucida Sans Unicode"/>
              </a:rPr>
              <a:t>Отсутствие</a:t>
            </a:r>
            <a:r>
              <a:rPr lang="ru-RU" sz="1400" spc="120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централизованного</a:t>
            </a:r>
            <a:r>
              <a:rPr lang="ru-RU" sz="1400" spc="95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управления</a:t>
            </a:r>
            <a:r>
              <a:rPr lang="ru-RU" sz="1400" spc="95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транзакциями</a:t>
            </a:r>
            <a:r>
              <a:rPr lang="ru-RU" sz="1400" spc="95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и</a:t>
            </a:r>
            <a:r>
              <a:rPr lang="ru-RU" sz="1400" spc="114" dirty="0">
                <a:latin typeface="Lucida Sans Unicode"/>
                <a:cs typeface="Lucida Sans Unicode"/>
              </a:rPr>
              <a:t> </a:t>
            </a:r>
            <a:r>
              <a:rPr lang="ru-RU" sz="1400" spc="-10" dirty="0">
                <a:latin typeface="Lucida Sans Unicode"/>
                <a:cs typeface="Lucida Sans Unicode"/>
              </a:rPr>
              <a:t>безопасностью.</a:t>
            </a:r>
            <a:endParaRPr lang="ru-RU" sz="1400" dirty="0">
              <a:latin typeface="Lucida Sans Unicode"/>
              <a:cs typeface="Lucida Sans Unicode"/>
            </a:endParaRP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latin typeface="Lucida Sans Unicode"/>
                <a:cs typeface="Lucida Sans Unicode"/>
              </a:rPr>
              <a:t>Высокий</a:t>
            </a:r>
            <a:r>
              <a:rPr lang="ru-RU" sz="1400" spc="60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риск</a:t>
            </a:r>
            <a:r>
              <a:rPr lang="ru-RU" sz="1400" spc="55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повреждения</a:t>
            </a:r>
            <a:r>
              <a:rPr lang="ru-RU" sz="1400" spc="60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данных</a:t>
            </a:r>
            <a:r>
              <a:rPr lang="ru-RU" sz="1400" spc="40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при</a:t>
            </a:r>
            <a:r>
              <a:rPr lang="ru-RU" sz="1400" spc="50" dirty="0">
                <a:latin typeface="Lucida Sans Unicode"/>
                <a:cs typeface="Lucida Sans Unicode"/>
              </a:rPr>
              <a:t> </a:t>
            </a:r>
            <a:r>
              <a:rPr lang="ru-RU" sz="1400" dirty="0">
                <a:latin typeface="Lucida Sans Unicode"/>
                <a:cs typeface="Lucida Sans Unicode"/>
              </a:rPr>
              <a:t>многопользовательском</a:t>
            </a:r>
            <a:r>
              <a:rPr lang="ru-RU" sz="1400" spc="70" dirty="0">
                <a:latin typeface="Lucida Sans Unicode"/>
                <a:cs typeface="Lucida Sans Unicode"/>
              </a:rPr>
              <a:t> </a:t>
            </a:r>
            <a:r>
              <a:rPr lang="ru-RU" sz="1400" spc="-10" dirty="0">
                <a:latin typeface="Lucida Sans Unicode"/>
                <a:cs typeface="Lucida Sans Unicode"/>
              </a:rPr>
              <a:t>доступе.</a:t>
            </a:r>
            <a:endParaRPr lang="ru-RU" sz="14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endParaRPr lang="ru-RU" sz="1400" spc="-1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endParaRPr sz="1400" dirty="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C37B6-1937-F0ED-0C3B-5DE5965DA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8BE770A-6D6F-2EAC-224A-3764D24E3F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93291" y="1167764"/>
            <a:ext cx="10846309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000" b="1" spc="190" dirty="0">
                <a:solidFill>
                  <a:srgbClr val="FFFFFF"/>
                </a:solidFill>
                <a:latin typeface="Tahoma"/>
                <a:cs typeface="Tahoma"/>
              </a:rPr>
              <a:t>Архитектура «Клиент-сервер» (</a:t>
            </a:r>
            <a:r>
              <a:rPr lang="en-US" sz="2000" b="1" spc="190" dirty="0">
                <a:solidFill>
                  <a:srgbClr val="FFFFFF"/>
                </a:solidFill>
                <a:latin typeface="Tahoma"/>
                <a:cs typeface="Tahoma"/>
              </a:rPr>
              <a:t>Client-server)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72AF17-955F-153F-B9E8-101121EBC779}"/>
              </a:ext>
            </a:extLst>
          </p:cNvPr>
          <p:cNvSpPr txBox="1"/>
          <p:nvPr/>
        </p:nvSpPr>
        <p:spPr>
          <a:xfrm>
            <a:off x="1066800" y="2209800"/>
            <a:ext cx="11125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pc="-10" dirty="0"/>
              <a:t>Клиент-</a:t>
            </a:r>
            <a:r>
              <a:rPr lang="ru-RU" dirty="0"/>
              <a:t>серверная</a:t>
            </a:r>
            <a:r>
              <a:rPr lang="ru-RU" spc="220" dirty="0"/>
              <a:t> </a:t>
            </a:r>
            <a:r>
              <a:rPr lang="ru-RU" spc="-10" dirty="0"/>
              <a:t>архитектура </a:t>
            </a:r>
            <a:r>
              <a:rPr lang="ru-RU" dirty="0"/>
              <a:t>предполагает</a:t>
            </a:r>
            <a:r>
              <a:rPr lang="ru-RU" spc="-110" dirty="0"/>
              <a:t> </a:t>
            </a:r>
            <a:r>
              <a:rPr lang="ru-RU" spc="-10" dirty="0"/>
              <a:t>разделение функционала:</a:t>
            </a:r>
          </a:p>
          <a:p>
            <a:pPr marL="12700">
              <a:lnSpc>
                <a:spcPct val="100000"/>
              </a:lnSpc>
            </a:pPr>
            <a:r>
              <a:rPr lang="ru-RU" dirty="0"/>
              <a:t>Сервер</a:t>
            </a:r>
            <a:r>
              <a:rPr lang="ru-RU" spc="155" dirty="0"/>
              <a:t> </a:t>
            </a:r>
            <a:r>
              <a:rPr lang="ru-RU" dirty="0"/>
              <a:t>отвечает</a:t>
            </a:r>
            <a:r>
              <a:rPr lang="ru-RU" spc="120" dirty="0"/>
              <a:t> </a:t>
            </a:r>
            <a:r>
              <a:rPr lang="ru-RU" dirty="0"/>
              <a:t>за</a:t>
            </a:r>
            <a:r>
              <a:rPr lang="ru-RU" spc="170" dirty="0"/>
              <a:t> </a:t>
            </a:r>
            <a:r>
              <a:rPr lang="ru-RU" spc="-10" dirty="0"/>
              <a:t>хранение </a:t>
            </a:r>
            <a:r>
              <a:rPr lang="ru-RU" dirty="0"/>
              <a:t>данных</a:t>
            </a:r>
            <a:r>
              <a:rPr lang="ru-RU" spc="15" dirty="0"/>
              <a:t> </a:t>
            </a:r>
            <a:r>
              <a:rPr lang="ru-RU" dirty="0"/>
              <a:t>и</a:t>
            </a:r>
            <a:r>
              <a:rPr lang="ru-RU" spc="-15" dirty="0"/>
              <a:t> </a:t>
            </a:r>
            <a:r>
              <a:rPr lang="ru-RU" dirty="0"/>
              <a:t>обработку</a:t>
            </a:r>
            <a:r>
              <a:rPr lang="ru-RU" spc="20" dirty="0"/>
              <a:t> </a:t>
            </a:r>
            <a:r>
              <a:rPr lang="ru-RU" spc="-10" dirty="0"/>
              <a:t>запросов.</a:t>
            </a:r>
          </a:p>
          <a:p>
            <a:pPr marL="12700" marR="85725">
              <a:lnSpc>
                <a:spcPct val="100000"/>
              </a:lnSpc>
            </a:pPr>
            <a:r>
              <a:rPr lang="ru-RU" dirty="0"/>
              <a:t>Клиент</a:t>
            </a:r>
            <a:r>
              <a:rPr lang="ru-RU" spc="130" dirty="0"/>
              <a:t> </a:t>
            </a:r>
            <a:r>
              <a:rPr lang="ru-RU" dirty="0"/>
              <a:t>—</a:t>
            </a:r>
            <a:r>
              <a:rPr lang="ru-RU" spc="130" dirty="0"/>
              <a:t> </a:t>
            </a:r>
            <a:r>
              <a:rPr lang="ru-RU" dirty="0"/>
              <a:t>за</a:t>
            </a:r>
            <a:r>
              <a:rPr lang="ru-RU" spc="130" dirty="0"/>
              <a:t> </a:t>
            </a:r>
            <a:r>
              <a:rPr lang="ru-RU" spc="-10" dirty="0"/>
              <a:t>интерфейс </a:t>
            </a:r>
            <a:r>
              <a:rPr lang="ru-RU" dirty="0"/>
              <a:t>пользователя</a:t>
            </a:r>
            <a:r>
              <a:rPr lang="ru-RU" spc="180" dirty="0"/>
              <a:t> </a:t>
            </a:r>
            <a:r>
              <a:rPr lang="ru-RU" dirty="0"/>
              <a:t>и</a:t>
            </a:r>
            <a:r>
              <a:rPr lang="ru-RU" spc="190" dirty="0"/>
              <a:t> </a:t>
            </a:r>
            <a:r>
              <a:rPr lang="ru-RU" dirty="0"/>
              <a:t>отправку</a:t>
            </a:r>
            <a:r>
              <a:rPr lang="ru-RU" spc="195" dirty="0"/>
              <a:t> </a:t>
            </a:r>
            <a:r>
              <a:rPr lang="ru-RU" spc="-20" dirty="0"/>
              <a:t>SQL- </a:t>
            </a:r>
            <a:r>
              <a:rPr lang="ru-RU" spc="-10" dirty="0"/>
              <a:t>запросов.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9BDB77-FD74-7DEA-D8E1-6751402D6C4D}"/>
              </a:ext>
            </a:extLst>
          </p:cNvPr>
          <p:cNvSpPr txBox="1"/>
          <p:nvPr/>
        </p:nvSpPr>
        <p:spPr>
          <a:xfrm>
            <a:off x="1066802" y="3276600"/>
            <a:ext cx="54864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buClr>
                <a:srgbClr val="404040"/>
              </a:buClr>
              <a:tabLst>
                <a:tab pos="289560" algn="l"/>
              </a:tabLst>
            </a:pPr>
            <a:r>
              <a:rPr lang="ru-RU" b="1" spc="1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</a:t>
            </a:r>
            <a:r>
              <a:rPr lang="ru-RU" b="1" cap="small" spc="1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</a:t>
            </a:r>
            <a:r>
              <a:rPr lang="ru-RU" b="1" spc="1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оненты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lang="ru-RU" b="1" spc="14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Клиент</a:t>
            </a:r>
            <a:r>
              <a:rPr lang="ru-RU" b="1" spc="-22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9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pc="14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Отправляет</a:t>
            </a:r>
            <a:r>
              <a:rPr lang="ru-RU" spc="409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9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SQL-</a:t>
            </a:r>
            <a:r>
              <a:rPr lang="ru-RU" spc="-27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запросы</a:t>
            </a:r>
            <a:r>
              <a:rPr lang="ru-RU" spc="41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1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серверу;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pc="14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</a:t>
            </a:r>
            <a:r>
              <a:rPr lang="ru-RU" spc="39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ru-RU" spc="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pc="33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отображает</a:t>
            </a:r>
            <a:r>
              <a:rPr lang="ru-RU" spc="39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7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</a:t>
            </a:r>
            <a:r>
              <a:rPr lang="ru-RU" spc="38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lang="ru-RU" b="1" spc="14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Сервер</a:t>
            </a:r>
            <a:r>
              <a:rPr lang="ru-RU" b="1" spc="42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14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СУБД</a:t>
            </a:r>
            <a:r>
              <a:rPr lang="ru-RU" b="1" spc="-21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9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pc="14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Обрабатывает</a:t>
            </a:r>
            <a:r>
              <a:rPr lang="ru-RU" spc="4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2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запросы;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pc="13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Управляет</a:t>
            </a:r>
            <a:r>
              <a:rPr lang="ru-RU" spc="4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транзакциями,</a:t>
            </a:r>
            <a:r>
              <a:rPr lang="ru-RU" spc="4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блокировками,</a:t>
            </a:r>
            <a:r>
              <a:rPr lang="ru-RU" spc="4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1332E5-F805-B95B-EC5C-E0066B4B31CD}"/>
              </a:ext>
            </a:extLst>
          </p:cNvPr>
          <p:cNvSpPr txBox="1"/>
          <p:nvPr/>
        </p:nvSpPr>
        <p:spPr>
          <a:xfrm>
            <a:off x="6705600" y="3246358"/>
            <a:ext cx="5486400" cy="30285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b="1" spc="1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</a:t>
            </a:r>
            <a:r>
              <a:rPr lang="ru-RU" b="1" cap="small" spc="1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b="1" spc="1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ущества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8450" indent="-285750">
              <a:buFont typeface="Arial" panose="020B0604020202020204" pitchFamily="34" charset="0"/>
              <a:buChar char="•"/>
            </a:pPr>
            <a:r>
              <a:rPr lang="ru-RU" spc="14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Централизованное</a:t>
            </a:r>
            <a:r>
              <a:rPr lang="ru-RU" spc="39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4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  <a:r>
              <a:rPr lang="ru-RU" spc="39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0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8450" marR="399415" indent="-285750">
              <a:buFont typeface="Arial" panose="020B0604020202020204" pitchFamily="34" charset="0"/>
              <a:buChar char="•"/>
            </a:pPr>
            <a:r>
              <a:rPr lang="ru-RU" spc="114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</a:t>
            </a:r>
            <a:r>
              <a:rPr lang="ru-RU" spc="39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2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сетевой</a:t>
            </a:r>
            <a:r>
              <a:rPr lang="ru-RU" spc="40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2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трафик</a:t>
            </a:r>
            <a:r>
              <a:rPr lang="ru-RU" spc="37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4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pc="-27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передаются</a:t>
            </a:r>
            <a:r>
              <a:rPr lang="ru-RU" spc="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14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</a:t>
            </a:r>
            <a:r>
              <a:rPr lang="ru-RU" spc="40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4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результаты). </a:t>
            </a:r>
          </a:p>
          <a:p>
            <a:pPr marL="298450" marR="399415" indent="-285750">
              <a:buFont typeface="Arial" panose="020B0604020202020204" pitchFamily="34" charset="0"/>
              <a:buChar char="•"/>
            </a:pPr>
            <a:r>
              <a:rPr lang="ru-RU" spc="1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Лучшая</a:t>
            </a:r>
            <a:r>
              <a:rPr lang="ru-RU" spc="37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производительн</a:t>
            </a:r>
            <a:r>
              <a:rPr lang="ru-RU" spc="-25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1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ость</a:t>
            </a:r>
            <a:r>
              <a:rPr lang="ru-RU" spc="38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pc="33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2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масштабируемость.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tabLst>
                <a:tab pos="289560" algn="l"/>
              </a:tabLst>
            </a:pPr>
            <a:r>
              <a:rPr lang="ru-RU" b="1" spc="14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pc="14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Ограниченная</a:t>
            </a:r>
            <a:r>
              <a:rPr lang="ru-RU" spc="39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2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гибкость</a:t>
            </a:r>
            <a:r>
              <a:rPr lang="ru-RU" spc="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7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pc="3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2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изменении</a:t>
            </a:r>
            <a:r>
              <a:rPr lang="ru-RU" spc="409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2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архитектуры.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8450" marR="508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pc="14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Низкая</a:t>
            </a:r>
            <a:r>
              <a:rPr lang="ru-RU" spc="38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нагрузка</a:t>
            </a:r>
            <a:r>
              <a:rPr lang="ru-RU" spc="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8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pc="35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клиента,</a:t>
            </a:r>
            <a:r>
              <a:rPr lang="ru-RU" spc="4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ru-RU" spc="3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5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</a:t>
            </a:r>
            <a:r>
              <a:rPr lang="ru-RU" spc="39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8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pc="35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2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сервер</a:t>
            </a:r>
            <a:r>
              <a:rPr lang="ru-RU" spc="39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7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pc="36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9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 </a:t>
            </a:r>
            <a:r>
              <a:rPr lang="ru-RU" spc="13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88D24B-99AC-D2D1-6C56-0D35EA6422B8}"/>
              </a:ext>
            </a:extLst>
          </p:cNvPr>
          <p:cNvSpPr txBox="1"/>
          <p:nvPr/>
        </p:nvSpPr>
        <p:spPr>
          <a:xfrm>
            <a:off x="1193291" y="6412468"/>
            <a:ext cx="96271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2740" algn="l">
              <a:lnSpc>
                <a:spcPct val="100000"/>
              </a:lnSpc>
            </a:pPr>
            <a:r>
              <a:rPr lang="ru-RU" b="1" spc="1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b="1" cap="small" spc="1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b="1" spc="1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</a:t>
            </a:r>
            <a:r>
              <a:rPr lang="ru-RU" b="1" spc="41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14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СУБД</a:t>
            </a:r>
            <a:r>
              <a:rPr lang="ru-RU" b="1" spc="-21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4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pc="39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1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Postgre</a:t>
            </a:r>
            <a:r>
              <a:rPr lang="ru-RU" spc="-27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4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SQL,</a:t>
            </a:r>
            <a:r>
              <a:rPr lang="ru-RU" spc="39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7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</a:t>
            </a:r>
            <a:r>
              <a:rPr lang="ru-RU" spc="-26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4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SQL,</a:t>
            </a:r>
            <a:r>
              <a:rPr lang="ru-RU" spc="37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14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Oracle,</a:t>
            </a:r>
            <a:r>
              <a:rPr lang="ru-RU" spc="37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spc="34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</a:t>
            </a:r>
            <a:r>
              <a:rPr lang="ru-RU" spc="355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135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ru-RU" spc="-24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60" dirty="0" err="1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</a:t>
            </a:r>
            <a:r>
              <a:rPr lang="ru-RU" spc="6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bject 10">
            <a:extLst>
              <a:ext uri="{FF2B5EF4-FFF2-40B4-BE49-F238E27FC236}">
                <a16:creationId xmlns:a16="http://schemas.microsoft.com/office/drawing/2014/main" id="{D04B1844-9758-87C8-EA9A-F1C09E8E33BF}"/>
              </a:ext>
            </a:extLst>
          </p:cNvPr>
          <p:cNvSpPr txBox="1"/>
          <p:nvPr/>
        </p:nvSpPr>
        <p:spPr>
          <a:xfrm>
            <a:off x="10356850" y="6383528"/>
            <a:ext cx="7683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145" dirty="0">
                <a:solidFill>
                  <a:srgbClr val="404040"/>
                </a:solidFill>
                <a:latin typeface="Tahoma"/>
                <a:cs typeface="Tahoma"/>
              </a:rPr>
              <a:t>JUZ50</a:t>
            </a:r>
            <a:endParaRPr sz="16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975415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BA517-BAC5-A93B-2CB4-40B89534D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3608FFC-DF90-C922-7E74-3FBCBD139C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93291" y="1167764"/>
            <a:ext cx="10846309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000" b="1" spc="190" dirty="0">
                <a:solidFill>
                  <a:srgbClr val="FFFFFF"/>
                </a:solidFill>
                <a:latin typeface="Tahoma"/>
                <a:cs typeface="Tahoma"/>
              </a:rPr>
              <a:t>Трёхуровневая  архитектура СУБД (</a:t>
            </a:r>
            <a:r>
              <a:rPr lang="en-US" sz="2000" b="1" spc="190" dirty="0">
                <a:solidFill>
                  <a:srgbClr val="FFFFFF"/>
                </a:solidFill>
                <a:latin typeface="Tahoma"/>
                <a:cs typeface="Tahoma"/>
              </a:rPr>
              <a:t>ANSI/SPARC Model)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C49F65-14B6-A27A-3144-05916392F927}"/>
              </a:ext>
            </a:extLst>
          </p:cNvPr>
          <p:cNvSpPr txBox="1"/>
          <p:nvPr/>
        </p:nvSpPr>
        <p:spPr>
          <a:xfrm>
            <a:off x="1066799" y="2286000"/>
            <a:ext cx="108463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ru-RU" sz="1800" dirty="0">
                <a:latin typeface="Lucida Sans Unicode"/>
                <a:cs typeface="Lucida Sans Unicode"/>
              </a:rPr>
              <a:t>Разделение</a:t>
            </a:r>
            <a:r>
              <a:rPr lang="ru-RU" sz="1800" spc="70" dirty="0">
                <a:latin typeface="Lucida Sans Unicode"/>
                <a:cs typeface="Lucida Sans Unicode"/>
              </a:rPr>
              <a:t> </a:t>
            </a:r>
            <a:r>
              <a:rPr lang="ru-RU" sz="1800" dirty="0">
                <a:latin typeface="Lucida Sans Unicode"/>
                <a:cs typeface="Lucida Sans Unicode"/>
              </a:rPr>
              <a:t>логических</a:t>
            </a:r>
            <a:r>
              <a:rPr lang="ru-RU" sz="1800" spc="75" dirty="0">
                <a:latin typeface="Lucida Sans Unicode"/>
                <a:cs typeface="Lucida Sans Unicode"/>
              </a:rPr>
              <a:t> </a:t>
            </a:r>
            <a:r>
              <a:rPr lang="ru-RU" sz="1800" spc="-10" dirty="0">
                <a:latin typeface="Lucida Sans Unicode"/>
                <a:cs typeface="Lucida Sans Unicode"/>
              </a:rPr>
              <a:t>уровней </a:t>
            </a:r>
            <a:r>
              <a:rPr lang="ru-RU" sz="1800" dirty="0">
                <a:latin typeface="Lucida Sans Unicode"/>
                <a:cs typeface="Lucida Sans Unicode"/>
              </a:rPr>
              <a:t>базы</a:t>
            </a:r>
            <a:r>
              <a:rPr lang="ru-RU" sz="1800" spc="35" dirty="0">
                <a:latin typeface="Lucida Sans Unicode"/>
                <a:cs typeface="Lucida Sans Unicode"/>
              </a:rPr>
              <a:t> </a:t>
            </a:r>
            <a:r>
              <a:rPr lang="ru-RU" sz="1800" dirty="0">
                <a:latin typeface="Lucida Sans Unicode"/>
                <a:cs typeface="Lucida Sans Unicode"/>
              </a:rPr>
              <a:t>данных</a:t>
            </a:r>
            <a:r>
              <a:rPr lang="ru-RU" sz="1800" spc="35" dirty="0">
                <a:latin typeface="Lucida Sans Unicode"/>
                <a:cs typeface="Lucida Sans Unicode"/>
              </a:rPr>
              <a:t> </a:t>
            </a:r>
            <a:r>
              <a:rPr lang="ru-RU" sz="1800" dirty="0">
                <a:latin typeface="Lucida Sans Unicode"/>
                <a:cs typeface="Lucida Sans Unicode"/>
              </a:rPr>
              <a:t>для</a:t>
            </a:r>
            <a:r>
              <a:rPr lang="ru-RU" sz="1800" spc="30" dirty="0">
                <a:latin typeface="Lucida Sans Unicode"/>
                <a:cs typeface="Lucida Sans Unicode"/>
              </a:rPr>
              <a:t> </a:t>
            </a:r>
            <a:r>
              <a:rPr lang="ru-RU" sz="1800" spc="-10" dirty="0">
                <a:latin typeface="Lucida Sans Unicode"/>
                <a:cs typeface="Lucida Sans Unicode"/>
              </a:rPr>
              <a:t>обеспечения </a:t>
            </a:r>
            <a:r>
              <a:rPr lang="ru-RU" sz="1800" dirty="0">
                <a:latin typeface="Lucida Sans Unicode"/>
                <a:cs typeface="Lucida Sans Unicode"/>
              </a:rPr>
              <a:t>независимости</a:t>
            </a:r>
            <a:r>
              <a:rPr lang="ru-RU" sz="1800" spc="-5" dirty="0">
                <a:latin typeface="Lucida Sans Unicode"/>
                <a:cs typeface="Lucida Sans Unicode"/>
              </a:rPr>
              <a:t> </a:t>
            </a:r>
            <a:r>
              <a:rPr lang="ru-RU" sz="1800" spc="-10" dirty="0">
                <a:latin typeface="Lucida Sans Unicode"/>
                <a:cs typeface="Lucida Sans Unicode"/>
              </a:rPr>
              <a:t>данных</a:t>
            </a:r>
            <a:r>
              <a:rPr lang="ru-RU" sz="1800" spc="-45" dirty="0">
                <a:latin typeface="Lucida Sans Unicode"/>
                <a:cs typeface="Lucida Sans Unicode"/>
              </a:rPr>
              <a:t> </a:t>
            </a:r>
            <a:r>
              <a:rPr lang="ru-RU" sz="1800" spc="-50" dirty="0">
                <a:latin typeface="Lucida Sans Unicode"/>
                <a:cs typeface="Lucida Sans Unicode"/>
              </a:rPr>
              <a:t>и </a:t>
            </a:r>
            <a:r>
              <a:rPr lang="ru-RU" sz="1800" spc="-10" dirty="0">
                <a:latin typeface="Lucida Sans Unicode"/>
                <a:cs typeface="Lucida Sans Unicode"/>
              </a:rPr>
              <a:t>абстракции.</a:t>
            </a:r>
            <a:endParaRPr lang="ru-RU" sz="1800" dirty="0">
              <a:latin typeface="Lucida Sans Unicode"/>
              <a:cs typeface="Lucida Sans Unicode"/>
            </a:endParaRPr>
          </a:p>
        </p:txBody>
      </p:sp>
      <p:sp>
        <p:nvSpPr>
          <p:cNvPr id="5" name="object 7">
            <a:extLst>
              <a:ext uri="{FF2B5EF4-FFF2-40B4-BE49-F238E27FC236}">
                <a16:creationId xmlns:a16="http://schemas.microsoft.com/office/drawing/2014/main" id="{66FF00C2-E326-5DE0-55CB-FE63D5A08084}"/>
              </a:ext>
            </a:extLst>
          </p:cNvPr>
          <p:cNvSpPr txBox="1">
            <a:spLocks/>
          </p:cNvSpPr>
          <p:nvPr/>
        </p:nvSpPr>
        <p:spPr>
          <a:xfrm>
            <a:off x="1219200" y="3053080"/>
            <a:ext cx="2409697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ea typeface="+mj-ea"/>
                <a:cs typeface="Lucida Sans Unicode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ru-RU"/>
              <a:t>Уровни</a:t>
            </a:r>
            <a:r>
              <a:rPr lang="ru-RU" spc="-40"/>
              <a:t> </a:t>
            </a:r>
            <a:r>
              <a:rPr lang="ru-RU" spc="-10"/>
              <a:t>архитектуры</a:t>
            </a:r>
            <a:endParaRPr lang="ru-RU" spc="-10" dirty="0"/>
          </a:p>
        </p:txBody>
      </p:sp>
      <p:pic>
        <p:nvPicPr>
          <p:cNvPr id="6" name="object 8">
            <a:extLst>
              <a:ext uri="{FF2B5EF4-FFF2-40B4-BE49-F238E27FC236}">
                <a16:creationId xmlns:a16="http://schemas.microsoft.com/office/drawing/2014/main" id="{DE6A4115-6FC4-3828-CAE4-1986B8122A2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6284" y="3429000"/>
            <a:ext cx="7278116" cy="25443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669D9A-CE80-7D20-AB0B-CC78F1DE3AF7}"/>
              </a:ext>
            </a:extLst>
          </p:cNvPr>
          <p:cNvSpPr txBox="1"/>
          <p:nvPr/>
        </p:nvSpPr>
        <p:spPr>
          <a:xfrm>
            <a:off x="8763000" y="2667000"/>
            <a:ext cx="3150108" cy="4044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84200">
              <a:lnSpc>
                <a:spcPct val="100000"/>
              </a:lnSpc>
              <a:spcBef>
                <a:spcPts val="100"/>
              </a:spcBef>
            </a:pPr>
            <a:r>
              <a:rPr lang="ru-RU" sz="1800" b="1" spc="-10" dirty="0">
                <a:latin typeface="Times New Roman"/>
                <a:cs typeface="Times New Roman"/>
              </a:rPr>
              <a:t>Преимущества</a:t>
            </a:r>
            <a:endParaRPr lang="ru-RU" sz="1800" dirty="0">
              <a:latin typeface="Times New Roman"/>
              <a:cs typeface="Times New Roman"/>
            </a:endParaRPr>
          </a:p>
          <a:p>
            <a:pPr marL="355600" marR="327660" indent="-342900">
              <a:lnSpc>
                <a:spcPct val="115100"/>
              </a:lnSpc>
              <a:spcBef>
                <a:spcPts val="1005"/>
              </a:spcBef>
              <a:buSzPct val="55555"/>
              <a:buFont typeface="Symbol"/>
              <a:buChar char=""/>
              <a:tabLst>
                <a:tab pos="355600" algn="l"/>
              </a:tabLst>
            </a:pPr>
            <a:r>
              <a:rPr lang="ru-RU" sz="1800" dirty="0">
                <a:latin typeface="Times New Roman"/>
                <a:cs typeface="Times New Roman"/>
              </a:rPr>
              <a:t>Независимость</a:t>
            </a:r>
            <a:r>
              <a:rPr lang="ru-RU" sz="1800" spc="-50" dirty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данных:</a:t>
            </a:r>
            <a:r>
              <a:rPr lang="ru-RU" sz="1800" spc="-40" dirty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изменения</a:t>
            </a:r>
            <a:r>
              <a:rPr lang="ru-RU" sz="1800" spc="-40" dirty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на</a:t>
            </a:r>
            <a:r>
              <a:rPr lang="ru-RU" sz="1800" spc="-35" dirty="0">
                <a:latin typeface="Times New Roman"/>
                <a:cs typeface="Times New Roman"/>
              </a:rPr>
              <a:t> </a:t>
            </a:r>
            <a:r>
              <a:rPr lang="ru-RU" sz="1800" spc="-10" dirty="0">
                <a:latin typeface="Times New Roman"/>
                <a:cs typeface="Times New Roman"/>
              </a:rPr>
              <a:t>одном</a:t>
            </a:r>
            <a:r>
              <a:rPr lang="ru-RU" sz="1800" spc="-45" dirty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уровне</a:t>
            </a:r>
            <a:r>
              <a:rPr lang="ru-RU" sz="1800" spc="-45" dirty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не</a:t>
            </a:r>
            <a:r>
              <a:rPr lang="ru-RU" sz="1800" spc="-40" dirty="0">
                <a:latin typeface="Times New Roman"/>
                <a:cs typeface="Times New Roman"/>
              </a:rPr>
              <a:t> </a:t>
            </a:r>
            <a:r>
              <a:rPr lang="ru-RU" sz="1800" spc="-10" dirty="0">
                <a:latin typeface="Times New Roman"/>
                <a:cs typeface="Times New Roman"/>
              </a:rPr>
              <a:t>влияют</a:t>
            </a:r>
            <a:r>
              <a:rPr lang="ru-RU" sz="1800" spc="-35" dirty="0">
                <a:latin typeface="Times New Roman"/>
                <a:cs typeface="Times New Roman"/>
              </a:rPr>
              <a:t> </a:t>
            </a:r>
            <a:r>
              <a:rPr lang="ru-RU" sz="1800" spc="-25" dirty="0">
                <a:latin typeface="Times New Roman"/>
                <a:cs typeface="Times New Roman"/>
              </a:rPr>
              <a:t>на </a:t>
            </a:r>
            <a:r>
              <a:rPr lang="ru-RU" sz="1800" spc="-10" dirty="0">
                <a:latin typeface="Times New Roman"/>
                <a:cs typeface="Times New Roman"/>
              </a:rPr>
              <a:t>другие.</a:t>
            </a:r>
            <a:endParaRPr lang="ru-RU" sz="1800" dirty="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1320"/>
              </a:spcBef>
              <a:buSzPct val="55555"/>
              <a:buFont typeface="Symbol"/>
              <a:buChar char=""/>
              <a:tabLst>
                <a:tab pos="354965" algn="l"/>
              </a:tabLst>
            </a:pPr>
            <a:r>
              <a:rPr lang="ru-RU" sz="1800" dirty="0">
                <a:latin typeface="Times New Roman"/>
                <a:cs typeface="Times New Roman"/>
              </a:rPr>
              <a:t>Возможность</a:t>
            </a:r>
            <a:r>
              <a:rPr lang="ru-RU" sz="1800" spc="-90" dirty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создания</a:t>
            </a:r>
            <a:r>
              <a:rPr lang="ru-RU" sz="1800" spc="-75" dirty="0">
                <a:latin typeface="Times New Roman"/>
                <a:cs typeface="Times New Roman"/>
              </a:rPr>
              <a:t> </a:t>
            </a:r>
            <a:r>
              <a:rPr lang="ru-RU" sz="1800" spc="-10" dirty="0">
                <a:latin typeface="Times New Roman"/>
                <a:cs typeface="Times New Roman"/>
              </a:rPr>
              <a:t>нескольких</a:t>
            </a:r>
            <a:r>
              <a:rPr lang="ru-RU" sz="1800" spc="-70" dirty="0">
                <a:latin typeface="Times New Roman"/>
                <a:cs typeface="Times New Roman"/>
              </a:rPr>
              <a:t> </a:t>
            </a:r>
            <a:r>
              <a:rPr lang="ru-RU" sz="1800" spc="-10" dirty="0">
                <a:latin typeface="Times New Roman"/>
                <a:cs typeface="Times New Roman"/>
              </a:rPr>
              <a:t>пользовательских</a:t>
            </a:r>
            <a:r>
              <a:rPr lang="ru-RU" sz="1800" spc="-75" dirty="0">
                <a:latin typeface="Times New Roman"/>
                <a:cs typeface="Times New Roman"/>
              </a:rPr>
              <a:t> </a:t>
            </a:r>
            <a:r>
              <a:rPr lang="ru-RU" sz="1800" spc="-10" dirty="0">
                <a:latin typeface="Times New Roman"/>
                <a:cs typeface="Times New Roman"/>
              </a:rPr>
              <a:t>представлений.</a:t>
            </a:r>
            <a:endParaRPr lang="ru-RU" sz="1800" dirty="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1320"/>
              </a:spcBef>
              <a:buSzPct val="55555"/>
              <a:buFont typeface="Symbol"/>
              <a:buChar char=""/>
              <a:tabLst>
                <a:tab pos="354965" algn="l"/>
              </a:tabLst>
            </a:pPr>
            <a:r>
              <a:rPr lang="ru-RU" sz="1800" dirty="0">
                <a:latin typeface="Times New Roman"/>
                <a:cs typeface="Times New Roman"/>
              </a:rPr>
              <a:t>Централизованное</a:t>
            </a:r>
            <a:r>
              <a:rPr lang="ru-RU" sz="1800" spc="-45" dirty="0">
                <a:latin typeface="Times New Roman"/>
                <a:cs typeface="Times New Roman"/>
              </a:rPr>
              <a:t> </a:t>
            </a:r>
            <a:r>
              <a:rPr lang="ru-RU" sz="1800" spc="-10" dirty="0">
                <a:latin typeface="Times New Roman"/>
                <a:cs typeface="Times New Roman"/>
              </a:rPr>
              <a:t>управление</a:t>
            </a:r>
            <a:r>
              <a:rPr lang="ru-RU" sz="1800" spc="-65" dirty="0">
                <a:latin typeface="Times New Roman"/>
                <a:cs typeface="Times New Roman"/>
              </a:rPr>
              <a:t> </a:t>
            </a:r>
            <a:r>
              <a:rPr lang="ru-RU" sz="1800" spc="-10" dirty="0">
                <a:latin typeface="Times New Roman"/>
                <a:cs typeface="Times New Roman"/>
              </a:rPr>
              <a:t>логикой</a:t>
            </a:r>
            <a:r>
              <a:rPr lang="ru-RU" sz="1800" spc="-50" dirty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и</a:t>
            </a:r>
            <a:r>
              <a:rPr lang="ru-RU" sz="1800" spc="-40" dirty="0">
                <a:latin typeface="Times New Roman"/>
                <a:cs typeface="Times New Roman"/>
              </a:rPr>
              <a:t> </a:t>
            </a:r>
            <a:r>
              <a:rPr lang="ru-RU" sz="1800" dirty="0">
                <a:latin typeface="Times New Roman"/>
                <a:cs typeface="Times New Roman"/>
              </a:rPr>
              <a:t>хранением</a:t>
            </a:r>
            <a:r>
              <a:rPr lang="ru-RU" sz="1800" spc="-45" dirty="0">
                <a:latin typeface="Times New Roman"/>
                <a:cs typeface="Times New Roman"/>
              </a:rPr>
              <a:t> </a:t>
            </a:r>
            <a:r>
              <a:rPr lang="ru-RU" sz="1800" spc="-10" dirty="0">
                <a:latin typeface="Times New Roman"/>
                <a:cs typeface="Times New Roman"/>
              </a:rPr>
              <a:t>данных.</a:t>
            </a:r>
            <a:endParaRPr lang="ru-RU" sz="1800" dirty="0">
              <a:latin typeface="Times New Roman"/>
              <a:cs typeface="Times New Roman"/>
            </a:endParaRPr>
          </a:p>
        </p:txBody>
      </p:sp>
      <p:sp>
        <p:nvSpPr>
          <p:cNvPr id="9" name="object 10">
            <a:extLst>
              <a:ext uri="{FF2B5EF4-FFF2-40B4-BE49-F238E27FC236}">
                <a16:creationId xmlns:a16="http://schemas.microsoft.com/office/drawing/2014/main" id="{ED00E43D-4D1C-7577-E252-C22628C8E1D4}"/>
              </a:ext>
            </a:extLst>
          </p:cNvPr>
          <p:cNvSpPr txBox="1"/>
          <p:nvPr/>
        </p:nvSpPr>
        <p:spPr>
          <a:xfrm>
            <a:off x="7919973" y="6383528"/>
            <a:ext cx="7683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145" dirty="0">
                <a:solidFill>
                  <a:srgbClr val="404040"/>
                </a:solidFill>
                <a:latin typeface="Tahoma"/>
                <a:cs typeface="Tahoma"/>
              </a:rPr>
              <a:t>JUZ50</a:t>
            </a:r>
            <a:endParaRPr sz="16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643498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25627"/>
            <a:ext cx="12192000" cy="5201920"/>
          </a:xfrm>
          <a:custGeom>
            <a:avLst/>
            <a:gdLst/>
            <a:ahLst/>
            <a:cxnLst/>
            <a:rect l="l" t="t" r="r" b="b"/>
            <a:pathLst>
              <a:path w="12192000" h="5201920">
                <a:moveTo>
                  <a:pt x="12192000" y="0"/>
                </a:moveTo>
                <a:lnTo>
                  <a:pt x="0" y="0"/>
                </a:lnTo>
                <a:lnTo>
                  <a:pt x="0" y="5201793"/>
                </a:lnTo>
                <a:lnTo>
                  <a:pt x="12192000" y="5201793"/>
                </a:lnTo>
                <a:lnTo>
                  <a:pt x="12192000" y="0"/>
                </a:lnTo>
                <a:close/>
              </a:path>
            </a:pathLst>
          </a:custGeom>
          <a:solidFill>
            <a:srgbClr val="585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096010" cy="6858000"/>
            <a:chOff x="0" y="0"/>
            <a:chExt cx="1096010" cy="6858000"/>
          </a:xfrm>
        </p:grpSpPr>
        <p:sp>
          <p:nvSpPr>
            <p:cNvPr id="4" name="object 4"/>
            <p:cNvSpPr/>
            <p:nvPr/>
          </p:nvSpPr>
          <p:spPr>
            <a:xfrm>
              <a:off x="0" y="889698"/>
              <a:ext cx="1031875" cy="5078095"/>
            </a:xfrm>
            <a:custGeom>
              <a:avLst/>
              <a:gdLst/>
              <a:ahLst/>
              <a:cxnLst/>
              <a:rect l="l" t="t" r="r" b="b"/>
              <a:pathLst>
                <a:path w="1031875" h="5078095">
                  <a:moveTo>
                    <a:pt x="0" y="5077714"/>
                  </a:moveTo>
                  <a:lnTo>
                    <a:pt x="1031875" y="5077714"/>
                  </a:lnTo>
                  <a:lnTo>
                    <a:pt x="1031875" y="0"/>
                  </a:lnTo>
                  <a:lnTo>
                    <a:pt x="0" y="0"/>
                  </a:lnTo>
                  <a:lnTo>
                    <a:pt x="0" y="5077714"/>
                  </a:lnTo>
                  <a:close/>
                </a:path>
              </a:pathLst>
            </a:custGeom>
            <a:solidFill>
              <a:srgbClr val="96A7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31874" y="0"/>
              <a:ext cx="64135" cy="6858000"/>
            </a:xfrm>
            <a:custGeom>
              <a:avLst/>
              <a:gdLst/>
              <a:ahLst/>
              <a:cxnLst/>
              <a:rect l="l" t="t" r="r" b="b"/>
              <a:pathLst>
                <a:path w="64134" h="6858000">
                  <a:moveTo>
                    <a:pt x="64008" y="0"/>
                  </a:moveTo>
                  <a:lnTo>
                    <a:pt x="0" y="0"/>
                  </a:lnTo>
                  <a:lnTo>
                    <a:pt x="0" y="6858002"/>
                  </a:lnTo>
                  <a:lnTo>
                    <a:pt x="64008" y="6858002"/>
                  </a:lnTo>
                  <a:lnTo>
                    <a:pt x="64008" y="0"/>
                  </a:lnTo>
                  <a:close/>
                </a:path>
              </a:pathLst>
            </a:custGeom>
            <a:solidFill>
              <a:srgbClr val="5853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127760" y="0"/>
            <a:ext cx="11062970" cy="6858000"/>
            <a:chOff x="1127760" y="0"/>
            <a:chExt cx="11062970" cy="6858000"/>
          </a:xfrm>
        </p:grpSpPr>
        <p:sp>
          <p:nvSpPr>
            <p:cNvPr id="7" name="object 7"/>
            <p:cNvSpPr/>
            <p:nvPr/>
          </p:nvSpPr>
          <p:spPr>
            <a:xfrm>
              <a:off x="11055477" y="0"/>
              <a:ext cx="64135" cy="6858000"/>
            </a:xfrm>
            <a:custGeom>
              <a:avLst/>
              <a:gdLst/>
              <a:ahLst/>
              <a:cxnLst/>
              <a:rect l="l" t="t" r="r" b="b"/>
              <a:pathLst>
                <a:path w="64134" h="6858000">
                  <a:moveTo>
                    <a:pt x="64007" y="0"/>
                  </a:moveTo>
                  <a:lnTo>
                    <a:pt x="0" y="0"/>
                  </a:lnTo>
                  <a:lnTo>
                    <a:pt x="0" y="6858002"/>
                  </a:lnTo>
                  <a:lnTo>
                    <a:pt x="64007" y="6858002"/>
                  </a:lnTo>
                  <a:lnTo>
                    <a:pt x="64007" y="0"/>
                  </a:lnTo>
                  <a:close/>
                </a:path>
              </a:pathLst>
            </a:custGeom>
            <a:solidFill>
              <a:srgbClr val="5853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119485" y="896048"/>
              <a:ext cx="1071245" cy="5078095"/>
            </a:xfrm>
            <a:custGeom>
              <a:avLst/>
              <a:gdLst/>
              <a:ahLst/>
              <a:cxnLst/>
              <a:rect l="l" t="t" r="r" b="b"/>
              <a:pathLst>
                <a:path w="1071245" h="5078095">
                  <a:moveTo>
                    <a:pt x="1070775" y="0"/>
                  </a:moveTo>
                  <a:lnTo>
                    <a:pt x="0" y="0"/>
                  </a:lnTo>
                  <a:lnTo>
                    <a:pt x="0" y="5077714"/>
                  </a:lnTo>
                  <a:lnTo>
                    <a:pt x="1070775" y="5077714"/>
                  </a:lnTo>
                  <a:lnTo>
                    <a:pt x="1070775" y="0"/>
                  </a:lnTo>
                  <a:close/>
                </a:path>
              </a:pathLst>
            </a:custGeom>
            <a:solidFill>
              <a:srgbClr val="96A7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7760" y="883919"/>
              <a:ext cx="9926320" cy="5059680"/>
            </a:xfrm>
            <a:prstGeom prst="rect">
              <a:avLst/>
            </a:prstGeom>
          </p:spPr>
        </p:pic>
      </p:grpSp>
      <p:sp>
        <p:nvSpPr>
          <p:cNvPr id="10" name="object 10">
            <a:extLst>
              <a:ext uri="{FF2B5EF4-FFF2-40B4-BE49-F238E27FC236}">
                <a16:creationId xmlns:a16="http://schemas.microsoft.com/office/drawing/2014/main" id="{9A78C3E1-F295-2A4A-B660-47CCE3569438}"/>
              </a:ext>
            </a:extLst>
          </p:cNvPr>
          <p:cNvSpPr txBox="1"/>
          <p:nvPr/>
        </p:nvSpPr>
        <p:spPr>
          <a:xfrm>
            <a:off x="7919973" y="6383528"/>
            <a:ext cx="7683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145" dirty="0">
                <a:solidFill>
                  <a:srgbClr val="404040"/>
                </a:solidFill>
                <a:latin typeface="Tahoma"/>
                <a:cs typeface="Tahoma"/>
              </a:rPr>
              <a:t>JUZ50</a:t>
            </a:r>
            <a:endParaRPr sz="16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25"/>
            <a:ext cx="12192000" cy="6112510"/>
            <a:chOff x="0" y="-25"/>
            <a:chExt cx="12192000" cy="6112510"/>
          </a:xfrm>
        </p:grpSpPr>
        <p:sp>
          <p:nvSpPr>
            <p:cNvPr id="3" name="object 3"/>
            <p:cNvSpPr/>
            <p:nvPr/>
          </p:nvSpPr>
          <p:spPr>
            <a:xfrm>
              <a:off x="0" y="-25"/>
              <a:ext cx="3986529" cy="1031875"/>
            </a:xfrm>
            <a:custGeom>
              <a:avLst/>
              <a:gdLst/>
              <a:ahLst/>
              <a:cxnLst/>
              <a:rect l="l" t="t" r="r" b="b"/>
              <a:pathLst>
                <a:path w="3986529" h="1031875">
                  <a:moveTo>
                    <a:pt x="0" y="1031519"/>
                  </a:moveTo>
                  <a:lnTo>
                    <a:pt x="3986403" y="1031519"/>
                  </a:lnTo>
                  <a:lnTo>
                    <a:pt x="3986403" y="0"/>
                  </a:lnTo>
                  <a:lnTo>
                    <a:pt x="0" y="0"/>
                  </a:lnTo>
                  <a:lnTo>
                    <a:pt x="0" y="1031519"/>
                  </a:lnTo>
                  <a:close/>
                </a:path>
              </a:pathLst>
            </a:custGeom>
            <a:solidFill>
              <a:srgbClr val="96A7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25" y="1031494"/>
              <a:ext cx="12189460" cy="64135"/>
            </a:xfrm>
            <a:custGeom>
              <a:avLst/>
              <a:gdLst/>
              <a:ahLst/>
              <a:cxnLst/>
              <a:rect l="l" t="t" r="r" b="b"/>
              <a:pathLst>
                <a:path w="12189460" h="64134">
                  <a:moveTo>
                    <a:pt x="12188952" y="0"/>
                  </a:moveTo>
                  <a:lnTo>
                    <a:pt x="0" y="0"/>
                  </a:lnTo>
                  <a:lnTo>
                    <a:pt x="0" y="64008"/>
                  </a:lnTo>
                  <a:lnTo>
                    <a:pt x="12188952" y="64008"/>
                  </a:lnTo>
                  <a:lnTo>
                    <a:pt x="12188952" y="0"/>
                  </a:lnTo>
                  <a:close/>
                </a:path>
              </a:pathLst>
            </a:custGeom>
            <a:solidFill>
              <a:srgbClr val="5853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50410" y="1095514"/>
              <a:ext cx="8141970" cy="5017135"/>
            </a:xfrm>
            <a:custGeom>
              <a:avLst/>
              <a:gdLst/>
              <a:ahLst/>
              <a:cxnLst/>
              <a:rect l="l" t="t" r="r" b="b"/>
              <a:pathLst>
                <a:path w="8141970" h="5017135">
                  <a:moveTo>
                    <a:pt x="0" y="5016881"/>
                  </a:moveTo>
                  <a:lnTo>
                    <a:pt x="8141588" y="5016881"/>
                  </a:lnTo>
                  <a:lnTo>
                    <a:pt x="8141588" y="0"/>
                  </a:lnTo>
                  <a:lnTo>
                    <a:pt x="0" y="0"/>
                  </a:lnTo>
                  <a:lnTo>
                    <a:pt x="0" y="5016881"/>
                  </a:lnTo>
                  <a:close/>
                </a:path>
              </a:pathLst>
            </a:custGeom>
            <a:solidFill>
              <a:srgbClr val="FFFFFF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4041902" y="6176403"/>
            <a:ext cx="8150225" cy="681990"/>
          </a:xfrm>
          <a:custGeom>
            <a:avLst/>
            <a:gdLst/>
            <a:ahLst/>
            <a:cxnLst/>
            <a:rect l="l" t="t" r="r" b="b"/>
            <a:pathLst>
              <a:path w="8150225" h="681990">
                <a:moveTo>
                  <a:pt x="0" y="681596"/>
                </a:moveTo>
                <a:lnTo>
                  <a:pt x="8150098" y="681596"/>
                </a:lnTo>
                <a:lnTo>
                  <a:pt x="8150098" y="0"/>
                </a:lnTo>
                <a:lnTo>
                  <a:pt x="0" y="0"/>
                </a:lnTo>
                <a:lnTo>
                  <a:pt x="0" y="681596"/>
                </a:lnTo>
                <a:close/>
              </a:path>
            </a:pathLst>
          </a:custGeom>
          <a:solidFill>
            <a:srgbClr val="96A7B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0" y="0"/>
            <a:ext cx="12190730" cy="6858000"/>
            <a:chOff x="0" y="0"/>
            <a:chExt cx="12190730" cy="6858000"/>
          </a:xfrm>
        </p:grpSpPr>
        <p:sp>
          <p:nvSpPr>
            <p:cNvPr id="8" name="object 8"/>
            <p:cNvSpPr/>
            <p:nvPr/>
          </p:nvSpPr>
          <p:spPr>
            <a:xfrm>
              <a:off x="0" y="6176403"/>
              <a:ext cx="3982720" cy="681990"/>
            </a:xfrm>
            <a:custGeom>
              <a:avLst/>
              <a:gdLst/>
              <a:ahLst/>
              <a:cxnLst/>
              <a:rect l="l" t="t" r="r" b="b"/>
              <a:pathLst>
                <a:path w="3982720" h="681990">
                  <a:moveTo>
                    <a:pt x="0" y="681596"/>
                  </a:moveTo>
                  <a:lnTo>
                    <a:pt x="3982466" y="681596"/>
                  </a:lnTo>
                  <a:lnTo>
                    <a:pt x="3982466" y="0"/>
                  </a:lnTo>
                  <a:lnTo>
                    <a:pt x="0" y="0"/>
                  </a:lnTo>
                  <a:lnTo>
                    <a:pt x="0" y="681596"/>
                  </a:lnTo>
                  <a:close/>
                </a:path>
              </a:pathLst>
            </a:custGeom>
            <a:solidFill>
              <a:srgbClr val="FFFFFF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24" y="0"/>
              <a:ext cx="12189460" cy="6858000"/>
            </a:xfrm>
            <a:custGeom>
              <a:avLst/>
              <a:gdLst/>
              <a:ahLst/>
              <a:cxnLst/>
              <a:rect l="l" t="t" r="r" b="b"/>
              <a:pathLst>
                <a:path w="12189460" h="6858000">
                  <a:moveTo>
                    <a:pt x="12188952" y="6112408"/>
                  </a:moveTo>
                  <a:lnTo>
                    <a:pt x="4048887" y="6112408"/>
                  </a:lnTo>
                  <a:lnTo>
                    <a:pt x="4048887" y="0"/>
                  </a:lnTo>
                  <a:lnTo>
                    <a:pt x="3984879" y="0"/>
                  </a:lnTo>
                  <a:lnTo>
                    <a:pt x="3984879" y="6112408"/>
                  </a:lnTo>
                  <a:lnTo>
                    <a:pt x="0" y="6112408"/>
                  </a:lnTo>
                  <a:lnTo>
                    <a:pt x="0" y="6176403"/>
                  </a:lnTo>
                  <a:lnTo>
                    <a:pt x="3984879" y="6176403"/>
                  </a:lnTo>
                  <a:lnTo>
                    <a:pt x="3984879" y="6858000"/>
                  </a:lnTo>
                  <a:lnTo>
                    <a:pt x="4048887" y="6858000"/>
                  </a:lnTo>
                  <a:lnTo>
                    <a:pt x="4048887" y="6176403"/>
                  </a:lnTo>
                  <a:lnTo>
                    <a:pt x="12188952" y="6176403"/>
                  </a:lnTo>
                  <a:lnTo>
                    <a:pt x="12188952" y="6112408"/>
                  </a:lnTo>
                  <a:close/>
                </a:path>
              </a:pathLst>
            </a:custGeom>
            <a:solidFill>
              <a:srgbClr val="5853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919973" y="6383528"/>
            <a:ext cx="7683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145" dirty="0">
                <a:solidFill>
                  <a:srgbClr val="404040"/>
                </a:solidFill>
                <a:latin typeface="Tahoma"/>
                <a:cs typeface="Tahoma"/>
              </a:rPr>
              <a:t>JUZ50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96900" y="428371"/>
            <a:ext cx="19761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Times New Roman"/>
                <a:cs typeface="Times New Roman"/>
              </a:rPr>
              <a:t>Заключение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3059" y="2120010"/>
            <a:ext cx="3291204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Выбор</a:t>
            </a:r>
            <a:r>
              <a:rPr sz="1800" spc="10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архитектуры</a:t>
            </a:r>
            <a:r>
              <a:rPr sz="1800" spc="12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зависит </a:t>
            </a:r>
            <a:r>
              <a:rPr sz="1800" spc="-25" dirty="0">
                <a:latin typeface="Lucida Sans Unicode"/>
                <a:cs typeface="Lucida Sans Unicode"/>
              </a:rPr>
              <a:t>от:</a:t>
            </a:r>
            <a:endParaRPr sz="1800">
              <a:latin typeface="Lucida Sans Unicode"/>
              <a:cs typeface="Lucida Sans Unicode"/>
            </a:endParaRPr>
          </a:p>
          <a:p>
            <a:pPr marL="12700" marR="804545">
              <a:lnSpc>
                <a:spcPct val="100000"/>
              </a:lnSpc>
            </a:pPr>
            <a:r>
              <a:rPr sz="1800" dirty="0">
                <a:latin typeface="Lucida Sans Unicode"/>
                <a:cs typeface="Lucida Sans Unicode"/>
              </a:rPr>
              <a:t>•требований</a:t>
            </a:r>
            <a:r>
              <a:rPr sz="1800" spc="-114" dirty="0">
                <a:latin typeface="Lucida Sans Unicode"/>
                <a:cs typeface="Lucida Sans Unicode"/>
              </a:rPr>
              <a:t> </a:t>
            </a:r>
            <a:r>
              <a:rPr sz="1800" spc="5" dirty="0">
                <a:latin typeface="Lucida Sans Unicode"/>
                <a:cs typeface="Lucida Sans Unicode"/>
              </a:rPr>
              <a:t>к </a:t>
            </a:r>
            <a:r>
              <a:rPr sz="1800" spc="-10" dirty="0">
                <a:latin typeface="Lucida Sans Unicode"/>
                <a:cs typeface="Lucida Sans Unicode"/>
              </a:rPr>
              <a:t>производительности,</a:t>
            </a:r>
            <a:endParaRPr sz="1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Lucida Sans Unicode"/>
                <a:cs typeface="Lucida Sans Unicode"/>
              </a:rPr>
              <a:t>•числа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пользователей,</a:t>
            </a:r>
            <a:endParaRPr sz="1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Lucida Sans Unicode"/>
                <a:cs typeface="Lucida Sans Unicode"/>
              </a:rPr>
              <a:t>•сложности</a:t>
            </a:r>
            <a:r>
              <a:rPr sz="1800" spc="-80" dirty="0">
                <a:latin typeface="Lucida Sans Unicode"/>
                <a:cs typeface="Lucida Sans Unicode"/>
              </a:rPr>
              <a:t> </a:t>
            </a:r>
            <a:r>
              <a:rPr sz="1800" spc="-35" dirty="0">
                <a:latin typeface="Lucida Sans Unicode"/>
                <a:cs typeface="Lucida Sans Unicode"/>
              </a:rPr>
              <a:t>бизнес-</a:t>
            </a:r>
            <a:r>
              <a:rPr sz="1800" spc="-10" dirty="0">
                <a:latin typeface="Lucida Sans Unicode"/>
                <a:cs typeface="Lucida Sans Unicode"/>
              </a:rPr>
              <a:t>логики,</a:t>
            </a:r>
            <a:endParaRPr sz="1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Lucida Sans Unicode"/>
                <a:cs typeface="Lucida Sans Unicode"/>
              </a:rPr>
              <a:t>•типа</a:t>
            </a:r>
            <a:r>
              <a:rPr sz="1800" spc="-14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приложения.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41341" y="2535428"/>
            <a:ext cx="6941059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Современные</a:t>
            </a:r>
            <a:r>
              <a:rPr sz="1800" spc="1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СУБД</a:t>
            </a:r>
            <a:r>
              <a:rPr sz="1800" spc="1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реализуют</a:t>
            </a:r>
            <a:r>
              <a:rPr sz="1800" spc="85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клиент-</a:t>
            </a:r>
            <a:r>
              <a:rPr sz="1800" spc="-10" dirty="0">
                <a:latin typeface="Lucida Sans Unicode"/>
                <a:cs typeface="Lucida Sans Unicode"/>
              </a:rPr>
              <a:t>серверную </a:t>
            </a:r>
            <a:r>
              <a:rPr sz="1800" dirty="0">
                <a:latin typeface="Lucida Sans Unicode"/>
                <a:cs typeface="Lucida Sans Unicode"/>
              </a:rPr>
              <a:t>модель</a:t>
            </a:r>
            <a:r>
              <a:rPr sz="1800" spc="-7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с</a:t>
            </a:r>
            <a:r>
              <a:rPr sz="1800" spc="-6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поддержкой</a:t>
            </a:r>
            <a:r>
              <a:rPr sz="1800" spc="-5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логического </a:t>
            </a:r>
            <a:r>
              <a:rPr sz="1800" dirty="0">
                <a:latin typeface="Lucida Sans Unicode"/>
                <a:cs typeface="Lucida Sans Unicode"/>
              </a:rPr>
              <a:t>трёхуровневого</a:t>
            </a:r>
            <a:r>
              <a:rPr sz="1800" spc="6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представления</a:t>
            </a:r>
            <a:r>
              <a:rPr sz="1800" spc="4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и</a:t>
            </a:r>
            <a:r>
              <a:rPr sz="1800" spc="5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возможностью масштабирования.</a:t>
            </a:r>
            <a:endParaRPr sz="1800" dirty="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1533</TotalTime>
  <Words>477</Words>
  <Application>Microsoft Office PowerPoint</Application>
  <PresentationFormat>Широкоэкранный</PresentationFormat>
  <Paragraphs>64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Lucida Sans Unicode</vt:lpstr>
      <vt:lpstr>Symbol</vt:lpstr>
      <vt:lpstr>Tahoma</vt:lpstr>
      <vt:lpstr>Times New Roman</vt:lpstr>
      <vt:lpstr>Office Theme</vt:lpstr>
      <vt:lpstr>АРХИТЕКТУРА  СИСТЕМ УПРАВЛЕНИЯ БАЗАМИ ДАННЫХ  (СУБД)   Турарбек А.Т.</vt:lpstr>
      <vt:lpstr>Презентация PowerPoint</vt:lpstr>
      <vt:lpstr>Архитектура «Файл-сервер» (File-server)</vt:lpstr>
      <vt:lpstr>Архитектура «Клиент-сервер» (Client-server)</vt:lpstr>
      <vt:lpstr>Трёхуровневая  архитектура СУБД (ANSI/SPARC Model)</vt:lpstr>
      <vt:lpstr>Презентация PowerPoint</vt:lpstr>
      <vt:lpstr>Заключение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asem Turarbek</dc:creator>
  <cp:lastModifiedBy>asem Turarbek</cp:lastModifiedBy>
  <cp:revision>2</cp:revision>
  <dcterms:created xsi:type="dcterms:W3CDTF">2025-06-23T20:22:00Z</dcterms:created>
  <dcterms:modified xsi:type="dcterms:W3CDTF">2025-10-29T13:56:09Z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2025-06-23T00:00:00Z</vt:filetime>
  </property>
  <property fmtid="{D5CDD505-2E9C-101B-9397-08002B2CF9AE}" pid="5" name="Producer">
    <vt:lpwstr>Microsoft® PowerPoint® for Microsoft 365</vt:lpwstr>
  </property>
</Properties>
</file>